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59" r:id="rId4"/>
    <p:sldId id="262" r:id="rId5"/>
    <p:sldId id="263" r:id="rId6"/>
    <p:sldId id="261" r:id="rId7"/>
    <p:sldId id="264" r:id="rId8"/>
    <p:sldId id="265" r:id="rId9"/>
    <p:sldId id="267" r:id="rId10"/>
    <p:sldId id="275" r:id="rId11"/>
    <p:sldId id="276" r:id="rId12"/>
    <p:sldId id="268" r:id="rId13"/>
    <p:sldId id="269" r:id="rId14"/>
    <p:sldId id="258" r:id="rId15"/>
    <p:sldId id="270" r:id="rId16"/>
    <p:sldId id="271" r:id="rId17"/>
    <p:sldId id="272" r:id="rId18"/>
    <p:sldId id="273" r:id="rId19"/>
    <p:sldId id="274"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a:srgbClr val="990000"/>
    <a:srgbClr val="FF9900"/>
    <a:srgbClr val="E3E3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5B296-F864-4F5F-9B7D-854AA2310FC1}" type="doc">
      <dgm:prSet loTypeId="urn:microsoft.com/office/officeart/2005/8/layout/matrix3" loCatId="matrix" qsTypeId="urn:microsoft.com/office/officeart/2005/8/quickstyle/3d3" qsCatId="3D" csTypeId="urn:microsoft.com/office/officeart/2005/8/colors/accent2_2" csCatId="accent2" phldr="1"/>
      <dgm:spPr/>
      <dgm:t>
        <a:bodyPr/>
        <a:lstStyle/>
        <a:p>
          <a:endParaRPr lang="en-US"/>
        </a:p>
      </dgm:t>
    </dgm:pt>
    <dgm:pt modelId="{33B23CAB-4170-45E5-AED0-6D0044E9F0D9}">
      <dgm:prSet phldrT="[Text]"/>
      <dgm:spPr>
        <a:solidFill>
          <a:srgbClr val="990000"/>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FF9900"/>
              </a:solidFill>
            </a:rPr>
            <a:t>VISION</a:t>
          </a:r>
          <a:endParaRPr lang="en-US" dirty="0">
            <a:solidFill>
              <a:srgbClr val="FF9900"/>
            </a:solidFill>
          </a:endParaRPr>
        </a:p>
      </dgm:t>
    </dgm:pt>
    <dgm:pt modelId="{D5EB9372-57F6-475E-B4B5-4F99D69AE3EE}" type="parTrans" cxnId="{A7866838-3EB6-4D25-8C52-F0C1BF1C09C8}">
      <dgm:prSet/>
      <dgm:spPr/>
      <dgm:t>
        <a:bodyPr/>
        <a:lstStyle/>
        <a:p>
          <a:endParaRPr lang="en-US"/>
        </a:p>
      </dgm:t>
    </dgm:pt>
    <dgm:pt modelId="{52FD5841-5166-433A-879E-B2287C5EF874}" type="sibTrans" cxnId="{A7866838-3EB6-4D25-8C52-F0C1BF1C09C8}">
      <dgm:prSet/>
      <dgm:spPr/>
      <dgm:t>
        <a:bodyPr/>
        <a:lstStyle/>
        <a:p>
          <a:endParaRPr lang="en-US"/>
        </a:p>
      </dgm:t>
    </dgm:pt>
    <dgm:pt modelId="{229E91D4-7C93-4999-AE74-637CE5A66F4A}">
      <dgm:prSet phldrT="[Text]"/>
      <dgm:spPr>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990000"/>
              </a:solidFill>
            </a:rPr>
            <a:t>INDUSTRY</a:t>
          </a:r>
          <a:endParaRPr lang="en-US" dirty="0">
            <a:solidFill>
              <a:srgbClr val="990000"/>
            </a:solidFill>
          </a:endParaRPr>
        </a:p>
      </dgm:t>
    </dgm:pt>
    <dgm:pt modelId="{CBF70804-A1FB-4E31-BE9F-543B73248117}" type="parTrans" cxnId="{A535313F-ABBD-40DB-8BAD-F109070E9502}">
      <dgm:prSet/>
      <dgm:spPr/>
      <dgm:t>
        <a:bodyPr/>
        <a:lstStyle/>
        <a:p>
          <a:endParaRPr lang="en-US"/>
        </a:p>
      </dgm:t>
    </dgm:pt>
    <dgm:pt modelId="{8CA081AA-30B3-408C-B821-A28515CBB54A}" type="sibTrans" cxnId="{A535313F-ABBD-40DB-8BAD-F109070E9502}">
      <dgm:prSet/>
      <dgm:spPr/>
      <dgm:t>
        <a:bodyPr/>
        <a:lstStyle/>
        <a:p>
          <a:endParaRPr lang="en-US"/>
        </a:p>
      </dgm:t>
    </dgm:pt>
    <dgm:pt modelId="{7E073E9A-B63E-4747-992B-62D267E5CEC9}">
      <dgm:prSet phldrT="[Text]"/>
      <dgm:spPr>
        <a:solidFill>
          <a:srgbClr val="002060"/>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FF9900"/>
              </a:solidFill>
            </a:rPr>
            <a:t>INTERGITY</a:t>
          </a:r>
          <a:endParaRPr lang="en-US" dirty="0">
            <a:solidFill>
              <a:srgbClr val="FF9900"/>
            </a:solidFill>
          </a:endParaRPr>
        </a:p>
      </dgm:t>
    </dgm:pt>
    <dgm:pt modelId="{BAB95602-3F23-4AD8-922B-95EC4F4A9375}" type="parTrans" cxnId="{1C0D9E32-B911-40ED-AB12-E3406DE13C0B}">
      <dgm:prSet/>
      <dgm:spPr/>
      <dgm:t>
        <a:bodyPr/>
        <a:lstStyle/>
        <a:p>
          <a:endParaRPr lang="en-US"/>
        </a:p>
      </dgm:t>
    </dgm:pt>
    <dgm:pt modelId="{F8B878FC-7A10-4453-B4F5-4899A3ECFE14}" type="sibTrans" cxnId="{1C0D9E32-B911-40ED-AB12-E3406DE13C0B}">
      <dgm:prSet/>
      <dgm:spPr/>
      <dgm:t>
        <a:bodyPr/>
        <a:lstStyle/>
        <a:p>
          <a:endParaRPr lang="en-US"/>
        </a:p>
      </dgm:t>
    </dgm:pt>
    <dgm:pt modelId="{3AAA9A68-DC96-406C-BF4F-50827A7AF45B}">
      <dgm:prSet phldrT="[Text]"/>
      <dgm:spPr>
        <a:solidFill>
          <a:schemeClr val="accent1">
            <a:lumMod val="50000"/>
          </a:schemeClr>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FFFFFF"/>
              </a:solidFill>
            </a:rPr>
            <a:t>FAITH</a:t>
          </a:r>
          <a:endParaRPr lang="en-US" dirty="0">
            <a:solidFill>
              <a:srgbClr val="FFFFFF"/>
            </a:solidFill>
          </a:endParaRPr>
        </a:p>
      </dgm:t>
    </dgm:pt>
    <dgm:pt modelId="{3A08E456-AA56-4FE9-BBDF-77AD68D12966}" type="parTrans" cxnId="{D292847D-FAB9-4549-A9E1-30DE34AB93A3}">
      <dgm:prSet/>
      <dgm:spPr/>
      <dgm:t>
        <a:bodyPr/>
        <a:lstStyle/>
        <a:p>
          <a:endParaRPr lang="en-US"/>
        </a:p>
      </dgm:t>
    </dgm:pt>
    <dgm:pt modelId="{D1E4601B-8EF5-4461-B4A0-A9844FFB7006}" type="sibTrans" cxnId="{D292847D-FAB9-4549-A9E1-30DE34AB93A3}">
      <dgm:prSet/>
      <dgm:spPr/>
      <dgm:t>
        <a:bodyPr/>
        <a:lstStyle/>
        <a:p>
          <a:endParaRPr lang="en-US"/>
        </a:p>
      </dgm:t>
    </dgm:pt>
    <dgm:pt modelId="{1541BE0E-F8C9-4E91-9C6D-A96F953DABE9}" type="pres">
      <dgm:prSet presAssocID="{5FB5B296-F864-4F5F-9B7D-854AA2310FC1}" presName="matrix" presStyleCnt="0">
        <dgm:presLayoutVars>
          <dgm:chMax val="1"/>
          <dgm:dir/>
          <dgm:resizeHandles val="exact"/>
        </dgm:presLayoutVars>
      </dgm:prSet>
      <dgm:spPr/>
      <dgm:t>
        <a:bodyPr/>
        <a:lstStyle/>
        <a:p>
          <a:endParaRPr lang="en-US"/>
        </a:p>
      </dgm:t>
    </dgm:pt>
    <dgm:pt modelId="{41021FD6-96CB-4CA4-93FF-A3C501EAAD14}" type="pres">
      <dgm:prSet presAssocID="{5FB5B296-F864-4F5F-9B7D-854AA2310FC1}" presName="diamond" presStyleLbl="bgShp" presStyleIdx="0" presStyleCnt="1" custLinFactNeighborX="-6750" custLinFactNeighborY="-54750"/>
      <dgm:spPr>
        <a:scene3d>
          <a:camera prst="orthographicFront">
            <a:rot lat="0" lon="0" rev="0"/>
          </a:camera>
          <a:lightRig rig="contrasting" dir="t">
            <a:rot lat="0" lon="0" rev="1200000"/>
          </a:lightRig>
        </a:scene3d>
        <a:sp3d z="-300000" prstMaterial="plastic">
          <a:bevelT prst="slope"/>
        </a:sp3d>
      </dgm:spPr>
    </dgm:pt>
    <dgm:pt modelId="{EF62F137-D3ED-4289-A665-24340BFD9D1A}" type="pres">
      <dgm:prSet presAssocID="{5FB5B296-F864-4F5F-9B7D-854AA2310FC1}" presName="quad1" presStyleLbl="node1" presStyleIdx="0" presStyleCnt="4">
        <dgm:presLayoutVars>
          <dgm:chMax val="0"/>
          <dgm:chPref val="0"/>
          <dgm:bulletEnabled val="1"/>
        </dgm:presLayoutVars>
      </dgm:prSet>
      <dgm:spPr/>
      <dgm:t>
        <a:bodyPr/>
        <a:lstStyle/>
        <a:p>
          <a:endParaRPr lang="en-US"/>
        </a:p>
      </dgm:t>
    </dgm:pt>
    <dgm:pt modelId="{743C3C0F-2255-489C-9819-E2C4A2D63F99}" type="pres">
      <dgm:prSet presAssocID="{5FB5B296-F864-4F5F-9B7D-854AA2310FC1}" presName="quad2" presStyleLbl="node1" presStyleIdx="1" presStyleCnt="4">
        <dgm:presLayoutVars>
          <dgm:chMax val="0"/>
          <dgm:chPref val="0"/>
          <dgm:bulletEnabled val="1"/>
        </dgm:presLayoutVars>
      </dgm:prSet>
      <dgm:spPr/>
      <dgm:t>
        <a:bodyPr/>
        <a:lstStyle/>
        <a:p>
          <a:endParaRPr lang="en-US"/>
        </a:p>
      </dgm:t>
    </dgm:pt>
    <dgm:pt modelId="{EAFB601F-F951-4754-BEA2-710E6F540F8D}" type="pres">
      <dgm:prSet presAssocID="{5FB5B296-F864-4F5F-9B7D-854AA2310FC1}" presName="quad3" presStyleLbl="node1" presStyleIdx="2" presStyleCnt="4">
        <dgm:presLayoutVars>
          <dgm:chMax val="0"/>
          <dgm:chPref val="0"/>
          <dgm:bulletEnabled val="1"/>
        </dgm:presLayoutVars>
      </dgm:prSet>
      <dgm:spPr/>
      <dgm:t>
        <a:bodyPr/>
        <a:lstStyle/>
        <a:p>
          <a:endParaRPr lang="en-US"/>
        </a:p>
      </dgm:t>
    </dgm:pt>
    <dgm:pt modelId="{FBEAC18C-7ADE-48B1-A4BF-E1BA6381E797}" type="pres">
      <dgm:prSet presAssocID="{5FB5B296-F864-4F5F-9B7D-854AA2310FC1}" presName="quad4" presStyleLbl="node1" presStyleIdx="3" presStyleCnt="4">
        <dgm:presLayoutVars>
          <dgm:chMax val="0"/>
          <dgm:chPref val="0"/>
          <dgm:bulletEnabled val="1"/>
        </dgm:presLayoutVars>
      </dgm:prSet>
      <dgm:spPr/>
      <dgm:t>
        <a:bodyPr/>
        <a:lstStyle/>
        <a:p>
          <a:endParaRPr lang="en-US"/>
        </a:p>
      </dgm:t>
    </dgm:pt>
  </dgm:ptLst>
  <dgm:cxnLst>
    <dgm:cxn modelId="{D292847D-FAB9-4549-A9E1-30DE34AB93A3}" srcId="{5FB5B296-F864-4F5F-9B7D-854AA2310FC1}" destId="{3AAA9A68-DC96-406C-BF4F-50827A7AF45B}" srcOrd="3" destOrd="0" parTransId="{3A08E456-AA56-4FE9-BBDF-77AD68D12966}" sibTransId="{D1E4601B-8EF5-4461-B4A0-A9844FFB7006}"/>
    <dgm:cxn modelId="{501973AF-D499-4F72-B52D-A2F36FC4ABBC}" type="presOf" srcId="{229E91D4-7C93-4999-AE74-637CE5A66F4A}" destId="{743C3C0F-2255-489C-9819-E2C4A2D63F99}" srcOrd="0" destOrd="0" presId="urn:microsoft.com/office/officeart/2005/8/layout/matrix3"/>
    <dgm:cxn modelId="{A7866838-3EB6-4D25-8C52-F0C1BF1C09C8}" srcId="{5FB5B296-F864-4F5F-9B7D-854AA2310FC1}" destId="{33B23CAB-4170-45E5-AED0-6D0044E9F0D9}" srcOrd="0" destOrd="0" parTransId="{D5EB9372-57F6-475E-B4B5-4F99D69AE3EE}" sibTransId="{52FD5841-5166-433A-879E-B2287C5EF874}"/>
    <dgm:cxn modelId="{A535313F-ABBD-40DB-8BAD-F109070E9502}" srcId="{5FB5B296-F864-4F5F-9B7D-854AA2310FC1}" destId="{229E91D4-7C93-4999-AE74-637CE5A66F4A}" srcOrd="1" destOrd="0" parTransId="{CBF70804-A1FB-4E31-BE9F-543B73248117}" sibTransId="{8CA081AA-30B3-408C-B821-A28515CBB54A}"/>
    <dgm:cxn modelId="{BC3B96D4-2EBA-41A7-8122-1BA9BD98C2A4}" type="presOf" srcId="{33B23CAB-4170-45E5-AED0-6D0044E9F0D9}" destId="{EF62F137-D3ED-4289-A665-24340BFD9D1A}" srcOrd="0" destOrd="0" presId="urn:microsoft.com/office/officeart/2005/8/layout/matrix3"/>
    <dgm:cxn modelId="{1C0D9E32-B911-40ED-AB12-E3406DE13C0B}" srcId="{5FB5B296-F864-4F5F-9B7D-854AA2310FC1}" destId="{7E073E9A-B63E-4747-992B-62D267E5CEC9}" srcOrd="2" destOrd="0" parTransId="{BAB95602-3F23-4AD8-922B-95EC4F4A9375}" sibTransId="{F8B878FC-7A10-4453-B4F5-4899A3ECFE14}"/>
    <dgm:cxn modelId="{1EDCC6DF-C647-4180-84C6-2CF5BB763ED5}" type="presOf" srcId="{5FB5B296-F864-4F5F-9B7D-854AA2310FC1}" destId="{1541BE0E-F8C9-4E91-9C6D-A96F953DABE9}" srcOrd="0" destOrd="0" presId="urn:microsoft.com/office/officeart/2005/8/layout/matrix3"/>
    <dgm:cxn modelId="{615625F3-FFB0-46C5-8E26-89EB3C9A8B39}" type="presOf" srcId="{3AAA9A68-DC96-406C-BF4F-50827A7AF45B}" destId="{FBEAC18C-7ADE-48B1-A4BF-E1BA6381E797}" srcOrd="0" destOrd="0" presId="urn:microsoft.com/office/officeart/2005/8/layout/matrix3"/>
    <dgm:cxn modelId="{F57B2AB2-A7C5-4AED-AA26-2EFB89856761}" type="presOf" srcId="{7E073E9A-B63E-4747-992B-62D267E5CEC9}" destId="{EAFB601F-F951-4754-BEA2-710E6F540F8D}" srcOrd="0" destOrd="0" presId="urn:microsoft.com/office/officeart/2005/8/layout/matrix3"/>
    <dgm:cxn modelId="{46A300E1-D064-4ECD-B063-4422B5E3BBBB}" type="presParOf" srcId="{1541BE0E-F8C9-4E91-9C6D-A96F953DABE9}" destId="{41021FD6-96CB-4CA4-93FF-A3C501EAAD14}" srcOrd="0" destOrd="0" presId="urn:microsoft.com/office/officeart/2005/8/layout/matrix3"/>
    <dgm:cxn modelId="{031BDCEA-167A-4FC2-9610-BC32708A617C}" type="presParOf" srcId="{1541BE0E-F8C9-4E91-9C6D-A96F953DABE9}" destId="{EF62F137-D3ED-4289-A665-24340BFD9D1A}" srcOrd="1" destOrd="0" presId="urn:microsoft.com/office/officeart/2005/8/layout/matrix3"/>
    <dgm:cxn modelId="{A687669F-A1FC-4CBF-9FBD-8FD4E681FB1A}" type="presParOf" srcId="{1541BE0E-F8C9-4E91-9C6D-A96F953DABE9}" destId="{743C3C0F-2255-489C-9819-E2C4A2D63F99}" srcOrd="2" destOrd="0" presId="urn:microsoft.com/office/officeart/2005/8/layout/matrix3"/>
    <dgm:cxn modelId="{E1DA319F-3C02-4233-B7E2-35D9E9105D3B}" type="presParOf" srcId="{1541BE0E-F8C9-4E91-9C6D-A96F953DABE9}" destId="{EAFB601F-F951-4754-BEA2-710E6F540F8D}" srcOrd="3" destOrd="0" presId="urn:microsoft.com/office/officeart/2005/8/layout/matrix3"/>
    <dgm:cxn modelId="{6F6861A9-6EDA-4AFE-B7BB-7A18CA9A8CCE}" type="presParOf" srcId="{1541BE0E-F8C9-4E91-9C6D-A96F953DABE9}" destId="{FBEAC18C-7ADE-48B1-A4BF-E1BA6381E797}"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5B296-F864-4F5F-9B7D-854AA2310FC1}" type="doc">
      <dgm:prSet loTypeId="urn:microsoft.com/office/officeart/2005/8/layout/matrix3" loCatId="matrix" qsTypeId="urn:microsoft.com/office/officeart/2005/8/quickstyle/3d3" qsCatId="3D" csTypeId="urn:microsoft.com/office/officeart/2005/8/colors/accent2_2" csCatId="accent2" phldr="1"/>
      <dgm:spPr/>
      <dgm:t>
        <a:bodyPr/>
        <a:lstStyle/>
        <a:p>
          <a:endParaRPr lang="en-US"/>
        </a:p>
      </dgm:t>
    </dgm:pt>
    <dgm:pt modelId="{33B23CAB-4170-45E5-AED0-6D0044E9F0D9}">
      <dgm:prSet phldrT="[Text]"/>
      <dgm:spPr>
        <a:solidFill>
          <a:srgbClr val="990000"/>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FF9900"/>
              </a:solidFill>
            </a:rPr>
            <a:t>VISION</a:t>
          </a:r>
          <a:endParaRPr lang="en-US" dirty="0">
            <a:solidFill>
              <a:srgbClr val="FF9900"/>
            </a:solidFill>
          </a:endParaRPr>
        </a:p>
      </dgm:t>
    </dgm:pt>
    <dgm:pt modelId="{D5EB9372-57F6-475E-B4B5-4F99D69AE3EE}" type="parTrans" cxnId="{A7866838-3EB6-4D25-8C52-F0C1BF1C09C8}">
      <dgm:prSet/>
      <dgm:spPr/>
      <dgm:t>
        <a:bodyPr/>
        <a:lstStyle/>
        <a:p>
          <a:endParaRPr lang="en-US"/>
        </a:p>
      </dgm:t>
    </dgm:pt>
    <dgm:pt modelId="{52FD5841-5166-433A-879E-B2287C5EF874}" type="sibTrans" cxnId="{A7866838-3EB6-4D25-8C52-F0C1BF1C09C8}">
      <dgm:prSet/>
      <dgm:spPr/>
      <dgm:t>
        <a:bodyPr/>
        <a:lstStyle/>
        <a:p>
          <a:endParaRPr lang="en-US"/>
        </a:p>
      </dgm:t>
    </dgm:pt>
    <dgm:pt modelId="{229E91D4-7C93-4999-AE74-637CE5A66F4A}">
      <dgm:prSet phldrT="[Text]"/>
      <dgm:spPr>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990000"/>
              </a:solidFill>
            </a:rPr>
            <a:t>INDUSTRY</a:t>
          </a:r>
          <a:endParaRPr lang="en-US" dirty="0">
            <a:solidFill>
              <a:srgbClr val="990000"/>
            </a:solidFill>
          </a:endParaRPr>
        </a:p>
      </dgm:t>
    </dgm:pt>
    <dgm:pt modelId="{CBF70804-A1FB-4E31-BE9F-543B73248117}" type="parTrans" cxnId="{A535313F-ABBD-40DB-8BAD-F109070E9502}">
      <dgm:prSet/>
      <dgm:spPr/>
      <dgm:t>
        <a:bodyPr/>
        <a:lstStyle/>
        <a:p>
          <a:endParaRPr lang="en-US"/>
        </a:p>
      </dgm:t>
    </dgm:pt>
    <dgm:pt modelId="{8CA081AA-30B3-408C-B821-A28515CBB54A}" type="sibTrans" cxnId="{A535313F-ABBD-40DB-8BAD-F109070E9502}">
      <dgm:prSet/>
      <dgm:spPr/>
      <dgm:t>
        <a:bodyPr/>
        <a:lstStyle/>
        <a:p>
          <a:endParaRPr lang="en-US"/>
        </a:p>
      </dgm:t>
    </dgm:pt>
    <dgm:pt modelId="{7E073E9A-B63E-4747-992B-62D267E5CEC9}">
      <dgm:prSet phldrT="[Text]"/>
      <dgm:spPr>
        <a:solidFill>
          <a:srgbClr val="002060"/>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FF9900"/>
              </a:solidFill>
            </a:rPr>
            <a:t>INTERGITY</a:t>
          </a:r>
          <a:endParaRPr lang="en-US" dirty="0">
            <a:solidFill>
              <a:srgbClr val="FF9900"/>
            </a:solidFill>
          </a:endParaRPr>
        </a:p>
      </dgm:t>
    </dgm:pt>
    <dgm:pt modelId="{BAB95602-3F23-4AD8-922B-95EC4F4A9375}" type="parTrans" cxnId="{1C0D9E32-B911-40ED-AB12-E3406DE13C0B}">
      <dgm:prSet/>
      <dgm:spPr/>
      <dgm:t>
        <a:bodyPr/>
        <a:lstStyle/>
        <a:p>
          <a:endParaRPr lang="en-US"/>
        </a:p>
      </dgm:t>
    </dgm:pt>
    <dgm:pt modelId="{F8B878FC-7A10-4453-B4F5-4899A3ECFE14}" type="sibTrans" cxnId="{1C0D9E32-B911-40ED-AB12-E3406DE13C0B}">
      <dgm:prSet/>
      <dgm:spPr/>
      <dgm:t>
        <a:bodyPr/>
        <a:lstStyle/>
        <a:p>
          <a:endParaRPr lang="en-US"/>
        </a:p>
      </dgm:t>
    </dgm:pt>
    <dgm:pt modelId="{3AAA9A68-DC96-406C-BF4F-50827A7AF45B}">
      <dgm:prSet phldrT="[Text]"/>
      <dgm:spPr>
        <a:solidFill>
          <a:schemeClr val="accent1">
            <a:lumMod val="50000"/>
          </a:schemeClr>
        </a:solidFill>
        <a:scene3d>
          <a:camera prst="orthographicFront">
            <a:rot lat="0" lon="0" rev="0"/>
          </a:camera>
          <a:lightRig rig="contrasting" dir="t">
            <a:rot lat="0" lon="0" rev="1200000"/>
          </a:lightRig>
        </a:scene3d>
        <a:sp3d contourW="19050" prstMaterial="metal">
          <a:bevelT w="88900" h="203200" prst="slope"/>
          <a:bevelB w="165100" h="254000"/>
        </a:sp3d>
      </dgm:spPr>
      <dgm:t>
        <a:bodyPr/>
        <a:lstStyle/>
        <a:p>
          <a:r>
            <a:rPr lang="en-US" dirty="0" smtClean="0">
              <a:solidFill>
                <a:srgbClr val="FFFFFF"/>
              </a:solidFill>
            </a:rPr>
            <a:t>FAITH</a:t>
          </a:r>
          <a:endParaRPr lang="en-US" dirty="0">
            <a:solidFill>
              <a:srgbClr val="FFFFFF"/>
            </a:solidFill>
          </a:endParaRPr>
        </a:p>
      </dgm:t>
    </dgm:pt>
    <dgm:pt modelId="{3A08E456-AA56-4FE9-BBDF-77AD68D12966}" type="parTrans" cxnId="{D292847D-FAB9-4549-A9E1-30DE34AB93A3}">
      <dgm:prSet/>
      <dgm:spPr/>
      <dgm:t>
        <a:bodyPr/>
        <a:lstStyle/>
        <a:p>
          <a:endParaRPr lang="en-US"/>
        </a:p>
      </dgm:t>
    </dgm:pt>
    <dgm:pt modelId="{D1E4601B-8EF5-4461-B4A0-A9844FFB7006}" type="sibTrans" cxnId="{D292847D-FAB9-4549-A9E1-30DE34AB93A3}">
      <dgm:prSet/>
      <dgm:spPr/>
      <dgm:t>
        <a:bodyPr/>
        <a:lstStyle/>
        <a:p>
          <a:endParaRPr lang="en-US"/>
        </a:p>
      </dgm:t>
    </dgm:pt>
    <dgm:pt modelId="{1541BE0E-F8C9-4E91-9C6D-A96F953DABE9}" type="pres">
      <dgm:prSet presAssocID="{5FB5B296-F864-4F5F-9B7D-854AA2310FC1}" presName="matrix" presStyleCnt="0">
        <dgm:presLayoutVars>
          <dgm:chMax val="1"/>
          <dgm:dir/>
          <dgm:resizeHandles val="exact"/>
        </dgm:presLayoutVars>
      </dgm:prSet>
      <dgm:spPr/>
      <dgm:t>
        <a:bodyPr/>
        <a:lstStyle/>
        <a:p>
          <a:endParaRPr lang="en-US"/>
        </a:p>
      </dgm:t>
    </dgm:pt>
    <dgm:pt modelId="{41021FD6-96CB-4CA4-93FF-A3C501EAAD14}" type="pres">
      <dgm:prSet presAssocID="{5FB5B296-F864-4F5F-9B7D-854AA2310FC1}" presName="diamond" presStyleLbl="bgShp" presStyleIdx="0" presStyleCnt="1" custLinFactNeighborX="-6750" custLinFactNeighborY="-54750"/>
      <dgm:spPr>
        <a:scene3d>
          <a:camera prst="orthographicFront">
            <a:rot lat="0" lon="0" rev="0"/>
          </a:camera>
          <a:lightRig rig="contrasting" dir="t">
            <a:rot lat="0" lon="0" rev="1200000"/>
          </a:lightRig>
        </a:scene3d>
        <a:sp3d z="-300000" prstMaterial="plastic">
          <a:bevelT prst="slope"/>
        </a:sp3d>
      </dgm:spPr>
    </dgm:pt>
    <dgm:pt modelId="{EF62F137-D3ED-4289-A665-24340BFD9D1A}" type="pres">
      <dgm:prSet presAssocID="{5FB5B296-F864-4F5F-9B7D-854AA2310FC1}" presName="quad1" presStyleLbl="node1" presStyleIdx="0" presStyleCnt="4">
        <dgm:presLayoutVars>
          <dgm:chMax val="0"/>
          <dgm:chPref val="0"/>
          <dgm:bulletEnabled val="1"/>
        </dgm:presLayoutVars>
      </dgm:prSet>
      <dgm:spPr/>
      <dgm:t>
        <a:bodyPr/>
        <a:lstStyle/>
        <a:p>
          <a:endParaRPr lang="en-US"/>
        </a:p>
      </dgm:t>
    </dgm:pt>
    <dgm:pt modelId="{743C3C0F-2255-489C-9819-E2C4A2D63F99}" type="pres">
      <dgm:prSet presAssocID="{5FB5B296-F864-4F5F-9B7D-854AA2310FC1}" presName="quad2" presStyleLbl="node1" presStyleIdx="1" presStyleCnt="4">
        <dgm:presLayoutVars>
          <dgm:chMax val="0"/>
          <dgm:chPref val="0"/>
          <dgm:bulletEnabled val="1"/>
        </dgm:presLayoutVars>
      </dgm:prSet>
      <dgm:spPr/>
      <dgm:t>
        <a:bodyPr/>
        <a:lstStyle/>
        <a:p>
          <a:endParaRPr lang="en-US"/>
        </a:p>
      </dgm:t>
    </dgm:pt>
    <dgm:pt modelId="{EAFB601F-F951-4754-BEA2-710E6F540F8D}" type="pres">
      <dgm:prSet presAssocID="{5FB5B296-F864-4F5F-9B7D-854AA2310FC1}" presName="quad3" presStyleLbl="node1" presStyleIdx="2" presStyleCnt="4">
        <dgm:presLayoutVars>
          <dgm:chMax val="0"/>
          <dgm:chPref val="0"/>
          <dgm:bulletEnabled val="1"/>
        </dgm:presLayoutVars>
      </dgm:prSet>
      <dgm:spPr/>
      <dgm:t>
        <a:bodyPr/>
        <a:lstStyle/>
        <a:p>
          <a:endParaRPr lang="en-US"/>
        </a:p>
      </dgm:t>
    </dgm:pt>
    <dgm:pt modelId="{FBEAC18C-7ADE-48B1-A4BF-E1BA6381E797}" type="pres">
      <dgm:prSet presAssocID="{5FB5B296-F864-4F5F-9B7D-854AA2310FC1}" presName="quad4" presStyleLbl="node1" presStyleIdx="3" presStyleCnt="4">
        <dgm:presLayoutVars>
          <dgm:chMax val="0"/>
          <dgm:chPref val="0"/>
          <dgm:bulletEnabled val="1"/>
        </dgm:presLayoutVars>
      </dgm:prSet>
      <dgm:spPr/>
      <dgm:t>
        <a:bodyPr/>
        <a:lstStyle/>
        <a:p>
          <a:endParaRPr lang="en-US"/>
        </a:p>
      </dgm:t>
    </dgm:pt>
  </dgm:ptLst>
  <dgm:cxnLst>
    <dgm:cxn modelId="{B396606E-7450-4982-B492-1CCFA228E348}" type="presOf" srcId="{229E91D4-7C93-4999-AE74-637CE5A66F4A}" destId="{743C3C0F-2255-489C-9819-E2C4A2D63F99}" srcOrd="0" destOrd="0" presId="urn:microsoft.com/office/officeart/2005/8/layout/matrix3"/>
    <dgm:cxn modelId="{F60C1C5C-1DE2-4115-BA7A-9E2D6AC94686}" type="presOf" srcId="{5FB5B296-F864-4F5F-9B7D-854AA2310FC1}" destId="{1541BE0E-F8C9-4E91-9C6D-A96F953DABE9}" srcOrd="0" destOrd="0" presId="urn:microsoft.com/office/officeart/2005/8/layout/matrix3"/>
    <dgm:cxn modelId="{D292847D-FAB9-4549-A9E1-30DE34AB93A3}" srcId="{5FB5B296-F864-4F5F-9B7D-854AA2310FC1}" destId="{3AAA9A68-DC96-406C-BF4F-50827A7AF45B}" srcOrd="3" destOrd="0" parTransId="{3A08E456-AA56-4FE9-BBDF-77AD68D12966}" sibTransId="{D1E4601B-8EF5-4461-B4A0-A9844FFB7006}"/>
    <dgm:cxn modelId="{F886B3AD-0C99-4049-BA84-0E6E76B7CD01}" type="presOf" srcId="{33B23CAB-4170-45E5-AED0-6D0044E9F0D9}" destId="{EF62F137-D3ED-4289-A665-24340BFD9D1A}" srcOrd="0" destOrd="0" presId="urn:microsoft.com/office/officeart/2005/8/layout/matrix3"/>
    <dgm:cxn modelId="{A7866838-3EB6-4D25-8C52-F0C1BF1C09C8}" srcId="{5FB5B296-F864-4F5F-9B7D-854AA2310FC1}" destId="{33B23CAB-4170-45E5-AED0-6D0044E9F0D9}" srcOrd="0" destOrd="0" parTransId="{D5EB9372-57F6-475E-B4B5-4F99D69AE3EE}" sibTransId="{52FD5841-5166-433A-879E-B2287C5EF874}"/>
    <dgm:cxn modelId="{A535313F-ABBD-40DB-8BAD-F109070E9502}" srcId="{5FB5B296-F864-4F5F-9B7D-854AA2310FC1}" destId="{229E91D4-7C93-4999-AE74-637CE5A66F4A}" srcOrd="1" destOrd="0" parTransId="{CBF70804-A1FB-4E31-BE9F-543B73248117}" sibTransId="{8CA081AA-30B3-408C-B821-A28515CBB54A}"/>
    <dgm:cxn modelId="{1C0D9E32-B911-40ED-AB12-E3406DE13C0B}" srcId="{5FB5B296-F864-4F5F-9B7D-854AA2310FC1}" destId="{7E073E9A-B63E-4747-992B-62D267E5CEC9}" srcOrd="2" destOrd="0" parTransId="{BAB95602-3F23-4AD8-922B-95EC4F4A9375}" sibTransId="{F8B878FC-7A10-4453-B4F5-4899A3ECFE14}"/>
    <dgm:cxn modelId="{C2DB0458-5AA7-45CE-8EAE-ECB32DB4157C}" type="presOf" srcId="{7E073E9A-B63E-4747-992B-62D267E5CEC9}" destId="{EAFB601F-F951-4754-BEA2-710E6F540F8D}" srcOrd="0" destOrd="0" presId="urn:microsoft.com/office/officeart/2005/8/layout/matrix3"/>
    <dgm:cxn modelId="{9366CA8D-D6FE-4D12-B1E4-CF6AB3AAF58A}" type="presOf" srcId="{3AAA9A68-DC96-406C-BF4F-50827A7AF45B}" destId="{FBEAC18C-7ADE-48B1-A4BF-E1BA6381E797}" srcOrd="0" destOrd="0" presId="urn:microsoft.com/office/officeart/2005/8/layout/matrix3"/>
    <dgm:cxn modelId="{D39982B3-9552-46A5-B060-DB038DA41BBF}" type="presParOf" srcId="{1541BE0E-F8C9-4E91-9C6D-A96F953DABE9}" destId="{41021FD6-96CB-4CA4-93FF-A3C501EAAD14}" srcOrd="0" destOrd="0" presId="urn:microsoft.com/office/officeart/2005/8/layout/matrix3"/>
    <dgm:cxn modelId="{3C59195A-F1EE-4C26-85D2-5219E90B0987}" type="presParOf" srcId="{1541BE0E-F8C9-4E91-9C6D-A96F953DABE9}" destId="{EF62F137-D3ED-4289-A665-24340BFD9D1A}" srcOrd="1" destOrd="0" presId="urn:microsoft.com/office/officeart/2005/8/layout/matrix3"/>
    <dgm:cxn modelId="{1293A85B-E323-4363-9DFE-96FC37302F0C}" type="presParOf" srcId="{1541BE0E-F8C9-4E91-9C6D-A96F953DABE9}" destId="{743C3C0F-2255-489C-9819-E2C4A2D63F99}" srcOrd="2" destOrd="0" presId="urn:microsoft.com/office/officeart/2005/8/layout/matrix3"/>
    <dgm:cxn modelId="{8707BD1E-FD62-451D-BA86-E79B9857216A}" type="presParOf" srcId="{1541BE0E-F8C9-4E91-9C6D-A96F953DABE9}" destId="{EAFB601F-F951-4754-BEA2-710E6F540F8D}" srcOrd="3" destOrd="0" presId="urn:microsoft.com/office/officeart/2005/8/layout/matrix3"/>
    <dgm:cxn modelId="{F2A8E4E8-ABAC-4967-90F7-6465E42ADC0E}" type="presParOf" srcId="{1541BE0E-F8C9-4E91-9C6D-A96F953DABE9}" destId="{FBEAC18C-7ADE-48B1-A4BF-E1BA6381E797}"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110"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ea typeface="ＭＳ Ｐゴシック" pitchFamily="-110" charset="-128"/>
                <a:cs typeface="+mn-cs"/>
              </a:defRPr>
            </a:lvl1pPr>
          </a:lstStyle>
          <a:p>
            <a:pPr>
              <a:defRPr/>
            </a:pPr>
            <a:fld id="{4A3175C3-4C6B-4C63-868E-08DF3E0F0013}" type="datetimeFigureOut">
              <a:rPr lang="en-US"/>
              <a:pPr>
                <a:defRPr/>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110"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ea typeface="ＭＳ Ｐゴシック" pitchFamily="-110" charset="-128"/>
                <a:cs typeface="+mn-cs"/>
              </a:defRPr>
            </a:lvl1pPr>
          </a:lstStyle>
          <a:p>
            <a:pPr>
              <a:defRPr/>
            </a:pPr>
            <a:fld id="{2703F470-66B0-4706-A803-14D2702AFC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Talk to clients about the benefits of working with SCORE.  Follow the slide and point out the success stories presented in their workbooks. </a:t>
            </a:r>
          </a:p>
          <a:p>
            <a:pPr>
              <a:spcBef>
                <a:spcPct val="0"/>
              </a:spcBef>
            </a:pPr>
            <a:endParaRPr lang="en-US" smtClean="0"/>
          </a:p>
          <a:p>
            <a:pPr>
              <a:spcBef>
                <a:spcPct val="0"/>
              </a:spcBef>
            </a:pPr>
            <a:r>
              <a:rPr lang="en-US" smtClean="0"/>
              <a:t>This is also your opportunity to talk about your local chapter and all that you offer.  Talk about community partnerships and what clients can expect from their relationship with SCORE once they start their business. Provide them with the website URL for your chapter.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824073-C822-4F9C-8A4D-731CDF33F9C0}" type="slidenum">
              <a:rPr lang="en-US">
                <a:ea typeface="ＭＳ Ｐゴシック"/>
                <a:cs typeface="ＭＳ Ｐゴシック"/>
              </a:rPr>
              <a:pPr/>
              <a:t>13</a:t>
            </a:fld>
            <a:endParaRPr lang="en-US">
              <a:ea typeface="ＭＳ Ｐゴシック"/>
              <a:cs typeface="ＭＳ Ｐゴシック"/>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rgbClr val="FF0000"/>
                </a:solidFill>
              </a:rPr>
              <a:t>Note: Add your chapter contact information and list counseling locations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Last Revised: June 21, 2011</a:t>
            </a:r>
          </a:p>
          <a:p>
            <a:pPr>
              <a:spcBef>
                <a:spcPct val="0"/>
              </a:spcBef>
            </a:pPr>
            <a:r>
              <a:rPr lang="en-US" smtClean="0"/>
              <a:t>Changes Made: updated logo, changed order of some slides for consistency</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62A788-AA92-40B3-A832-833A5D071B7F}" type="slidenum">
              <a:rPr lang="en-US">
                <a:solidFill>
                  <a:srgbClr val="000000"/>
                </a:solidFill>
                <a:ea typeface="ＭＳ Ｐゴシック"/>
                <a:cs typeface="ＭＳ Ｐゴシック"/>
              </a:rPr>
              <a:pPr/>
              <a:t>6</a:t>
            </a:fld>
            <a:endParaRPr lang="en-US">
              <a:solidFill>
                <a:srgbClr val="000000"/>
              </a:solidFill>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Last Revised: June 21, 2011</a:t>
            </a:r>
          </a:p>
          <a:p>
            <a:pPr>
              <a:spcBef>
                <a:spcPct val="0"/>
              </a:spcBef>
            </a:pPr>
            <a:r>
              <a:rPr lang="en-US" smtClean="0"/>
              <a:t>Changes Made: updated logo, changed order of some slides for consistency</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C56463-1287-4998-A7DC-826FFE46FCA0}" type="slidenum">
              <a:rPr lang="en-US">
                <a:solidFill>
                  <a:srgbClr val="000000"/>
                </a:solidFill>
                <a:ea typeface="ＭＳ Ｐゴシック"/>
                <a:cs typeface="ＭＳ Ｐゴシック"/>
              </a:rPr>
              <a:pPr/>
              <a:t>7</a:t>
            </a:fld>
            <a:endParaRPr lang="en-US">
              <a:solidFill>
                <a:srgbClr val="000000"/>
              </a:solidFill>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4588" y="355600"/>
            <a:ext cx="4570412" cy="3429000"/>
          </a:xfrm>
          <a:noFill/>
          <a:ln>
            <a:solidFill>
              <a:srgbClr val="000000"/>
            </a:solidFill>
            <a:miter lim="800000"/>
            <a:headEnd/>
            <a:tailEnd/>
          </a:ln>
        </p:spPr>
      </p:sp>
      <p:sp>
        <p:nvSpPr>
          <p:cNvPr id="29698" name="Rectangle 3"/>
          <p:cNvSpPr>
            <a:spLocks noGrp="1" noChangeArrowheads="1"/>
          </p:cNvSpPr>
          <p:nvPr>
            <p:ph type="body" idx="1"/>
          </p:nvPr>
        </p:nvSpPr>
        <p:spPr bwMode="auto">
          <a:xfrm>
            <a:off x="522288" y="4010025"/>
            <a:ext cx="5813425" cy="4833938"/>
          </a:xfrm>
          <a:noFill/>
        </p:spPr>
        <p:txBody>
          <a:bodyPr wrap="square" numCol="1" anchor="t" anchorCtr="0" compatLnSpc="1">
            <a:prstTxWarp prst="textNoShape">
              <a:avLst/>
            </a:prstTxWarp>
          </a:bodyPr>
          <a:lstStyle/>
          <a:p>
            <a:pPr>
              <a:spcBef>
                <a:spcPct val="0"/>
              </a:spcBef>
            </a:pPr>
            <a:r>
              <a:rPr lang="en-US" b="1" smtClean="0"/>
              <a:t>Follow the slide. You could also incorporate a personal story of success and how the workshop relates to skills needed to be successful. </a:t>
            </a:r>
            <a:endParaRPr lang="en-US" smtClean="0"/>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Last Revised: June 21, 2011</a:t>
            </a:r>
          </a:p>
          <a:p>
            <a:pPr>
              <a:spcBef>
                <a:spcPct val="0"/>
              </a:spcBef>
            </a:pPr>
            <a:r>
              <a:rPr lang="en-US" smtClean="0"/>
              <a:t>Changes Made: updated logo, changed order of some slides for consistency</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222433-61DD-494B-9B01-0D9C977F7DB1}" type="slidenum">
              <a:rPr lang="en-US">
                <a:solidFill>
                  <a:srgbClr val="000000"/>
                </a:solidFill>
                <a:ea typeface="ＭＳ Ｐゴシック"/>
                <a:cs typeface="ＭＳ Ｐゴシック"/>
              </a:rPr>
              <a:pPr/>
              <a:t>9</a:t>
            </a:fld>
            <a:endParaRPr lang="en-US">
              <a:solidFill>
                <a:srgbClr val="000000"/>
              </a:solidFill>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FD3D4A-F42D-4A80-B4E4-A0B9C101E193}" type="slidenum">
              <a:rPr lang="en-US">
                <a:ea typeface="ＭＳ Ｐゴシック"/>
                <a:cs typeface="ＭＳ Ｐゴシック"/>
              </a:rPr>
              <a:pPr/>
              <a:t>10</a:t>
            </a:fld>
            <a:endParaRPr lang="en-US">
              <a:ea typeface="ＭＳ Ｐゴシック"/>
              <a:cs typeface="ＭＳ Ｐゴシック"/>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7E28B4-2982-4A59-B66C-52217896F33C}" type="slidenum">
              <a:rPr lang="en-US">
                <a:ea typeface="ＭＳ Ｐゴシック"/>
                <a:cs typeface="ＭＳ Ｐゴシック"/>
              </a:rPr>
              <a:pPr/>
              <a:t>11</a:t>
            </a:fld>
            <a:endParaRPr lang="en-US">
              <a:ea typeface="ＭＳ Ｐゴシック"/>
              <a:cs typeface="ＭＳ Ｐゴシック"/>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B99AC2A-DDE0-4B03-98CC-EBA9E8611240}" type="slidenum">
              <a:rPr lang="en-US">
                <a:ea typeface="ＭＳ Ｐゴシック"/>
                <a:cs typeface="ＭＳ Ｐゴシック"/>
              </a:rPr>
              <a:pPr/>
              <a:t>12</a:t>
            </a:fld>
            <a:endParaRPr lang="en-US">
              <a:ea typeface="ＭＳ Ｐゴシック"/>
              <a:cs typeface="ＭＳ Ｐゴシック"/>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core-Jpeg.jpg"/>
          <p:cNvPicPr>
            <a:picLocks noChangeAspect="1"/>
          </p:cNvPicPr>
          <p:nvPr/>
        </p:nvPicPr>
        <p:blipFill>
          <a:blip r:embed="rId3"/>
          <a:srcRect/>
          <a:stretch>
            <a:fillRect/>
          </a:stretch>
        </p:blipFill>
        <p:spPr bwMode="auto">
          <a:xfrm>
            <a:off x="2468563" y="1449388"/>
            <a:ext cx="4206875" cy="1530350"/>
          </a:xfrm>
          <a:prstGeom prst="rect">
            <a:avLst/>
          </a:prstGeom>
          <a:noFill/>
          <a:ln w="9525">
            <a:noFill/>
            <a:miter lim="800000"/>
            <a:headEnd/>
            <a:tailEnd/>
          </a:ln>
        </p:spPr>
      </p:pic>
      <p:sp>
        <p:nvSpPr>
          <p:cNvPr id="2" name="Title 1"/>
          <p:cNvSpPr>
            <a:spLocks noGrp="1"/>
          </p:cNvSpPr>
          <p:nvPr>
            <p:ph type="ctrTitle"/>
          </p:nvPr>
        </p:nvSpPr>
        <p:spPr>
          <a:xfrm>
            <a:off x="685800" y="3095912"/>
            <a:ext cx="7772400" cy="1367733"/>
          </a:xfrm>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92456"/>
            <a:ext cx="6400800" cy="900865"/>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726233"/>
            <a:ext cx="5486400" cy="6398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4891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971800" y="2811463"/>
            <a:ext cx="3646488" cy="646112"/>
          </a:xfrm>
          <a:prstGeom prst="rect">
            <a:avLst/>
          </a:prstGeom>
          <a:noFill/>
          <a:ln w="9525">
            <a:noFill/>
            <a:miter lim="800000"/>
            <a:headEnd/>
            <a:tailEnd/>
          </a:ln>
        </p:spPr>
        <p:txBody>
          <a:bodyPr>
            <a:spAutoFit/>
          </a:bodyPr>
          <a:lstStyle/>
          <a:p>
            <a:pPr>
              <a:defRPr/>
            </a:pPr>
            <a:r>
              <a:rPr lang="en-US" sz="1800">
                <a:solidFill>
                  <a:srgbClr val="FF6600"/>
                </a:solidFill>
                <a:latin typeface="Helvetica" pitchFamily="-110" charset="0"/>
                <a:ea typeface="ＭＳ Ｐゴシック" pitchFamily="-110" charset="-128"/>
                <a:cs typeface="Helvetica" pitchFamily="-110" charset="0"/>
              </a:rPr>
              <a:t>TIP: This page is left blank. Use it for full page photos, etc.</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971800" y="2811463"/>
            <a:ext cx="3646488" cy="922337"/>
          </a:xfrm>
          <a:prstGeom prst="rect">
            <a:avLst/>
          </a:prstGeom>
          <a:noFill/>
          <a:ln w="9525">
            <a:noFill/>
            <a:miter lim="800000"/>
            <a:headEnd/>
            <a:tailEnd/>
          </a:ln>
        </p:spPr>
        <p:txBody>
          <a:bodyPr>
            <a:spAutoFit/>
          </a:bodyPr>
          <a:lstStyle/>
          <a:p>
            <a:pPr>
              <a:defRPr/>
            </a:pPr>
            <a:r>
              <a:rPr lang="en-US" sz="1800">
                <a:solidFill>
                  <a:srgbClr val="FF6600"/>
                </a:solidFill>
                <a:latin typeface="Helvetica" pitchFamily="-110" charset="0"/>
                <a:ea typeface="ＭＳ Ｐゴシック" pitchFamily="-110" charset="-128"/>
                <a:cs typeface="Helvetica" pitchFamily="-110" charset="0"/>
              </a:rPr>
              <a:t>TIP: This page provides space for a header. Use it for full page photos, etc.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srcRect/>
          <a:stretch>
            <a:fillRect/>
          </a:stretch>
        </p:blipFill>
        <p:spPr bwMode="auto">
          <a:xfrm>
            <a:off x="6781800" y="6149975"/>
            <a:ext cx="1731963" cy="6318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5" descr="SCORE 11194_PPT Template"/>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 Box 7"/>
          <p:cNvSpPr txBox="1">
            <a:spLocks noChangeArrowheads="1"/>
          </p:cNvSpPr>
          <p:nvPr userDrawn="1"/>
        </p:nvSpPr>
        <p:spPr bwMode="auto">
          <a:xfrm>
            <a:off x="6635750" y="6035675"/>
            <a:ext cx="2381250" cy="477838"/>
          </a:xfrm>
          <a:prstGeom prst="rect">
            <a:avLst/>
          </a:prstGeom>
          <a:noFill/>
          <a:ln w="9525">
            <a:noFill/>
            <a:miter lim="800000"/>
            <a:headEnd/>
            <a:tailEnd/>
          </a:ln>
        </p:spPr>
        <p:txBody>
          <a:bodyPr anchor="ctr">
            <a:spAutoFit/>
          </a:bodyPr>
          <a:lstStyle/>
          <a:p>
            <a:pPr algn="just">
              <a:lnSpc>
                <a:spcPct val="50000"/>
              </a:lnSpc>
              <a:spcBef>
                <a:spcPct val="50000"/>
              </a:spcBef>
              <a:defRPr/>
            </a:pPr>
            <a:r>
              <a:rPr lang="en-US" sz="1800">
                <a:solidFill>
                  <a:srgbClr val="005983"/>
                </a:solidFill>
                <a:latin typeface="Swis721 Bd BT" pitchFamily="8" charset="0"/>
                <a:ea typeface="ＭＳ Ｐゴシック" pitchFamily="-110" charset="-128"/>
                <a:cs typeface="+mn-cs"/>
              </a:rPr>
              <a:t>WWW.SCORE.ORG</a:t>
            </a:r>
          </a:p>
          <a:p>
            <a:pPr algn="just">
              <a:lnSpc>
                <a:spcPct val="40000"/>
              </a:lnSpc>
              <a:spcBef>
                <a:spcPct val="50000"/>
              </a:spcBef>
              <a:defRPr/>
            </a:pPr>
            <a:r>
              <a:rPr lang="en-US" sz="1800">
                <a:solidFill>
                  <a:srgbClr val="005983"/>
                </a:solidFill>
                <a:latin typeface="Swis721 Bd BT" pitchFamily="8" charset="0"/>
                <a:ea typeface="ＭＳ Ｐゴシック" pitchFamily="-110" charset="-128"/>
                <a:cs typeface="+mn-cs"/>
              </a:rPr>
              <a:t>Call 1-800/634-0245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85800" y="3652838"/>
            <a:ext cx="7772400" cy="1368425"/>
          </a:xfrm>
          <a:prstGeom prst="rect">
            <a:avLst/>
          </a:prstGeom>
        </p:spPr>
        <p:txBody>
          <a:bodyPr anchor="ctr">
            <a:norm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a:defRPr/>
            </a:pPr>
            <a:r>
              <a:rPr lang="en-US" sz="4400" smtClean="0">
                <a:latin typeface="Gill Sans" pitchFamily="-110" charset="0"/>
                <a:cs typeface="+mn-cs"/>
              </a:rPr>
              <a:t>Click to edit Master title style</a:t>
            </a:r>
          </a:p>
        </p:txBody>
      </p:sp>
      <p:sp>
        <p:nvSpPr>
          <p:cNvPr id="4" name="Title 1"/>
          <p:cNvSpPr txBox="1">
            <a:spLocks/>
          </p:cNvSpPr>
          <p:nvPr/>
        </p:nvSpPr>
        <p:spPr>
          <a:xfrm>
            <a:off x="2149475" y="1522413"/>
            <a:ext cx="4845050" cy="1368425"/>
          </a:xfrm>
          <a:prstGeom prst="rect">
            <a:avLst/>
          </a:prstGeom>
        </p:spPr>
        <p:txBody>
          <a:bodyPr anchor="ctr">
            <a:norm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a:defRPr/>
            </a:pPr>
            <a:r>
              <a:rPr lang="en-US" sz="4400" smtClean="0">
                <a:latin typeface="Gill Sans" pitchFamily="-110" charset="0"/>
                <a:cs typeface="+mn-cs"/>
              </a:rPr>
              <a:t>Add Photo Here</a:t>
            </a:r>
          </a:p>
        </p:txBody>
      </p:sp>
      <p:sp>
        <p:nvSpPr>
          <p:cNvPr id="7" name="Subtitle 2"/>
          <p:cNvSpPr>
            <a:spLocks noGrp="1"/>
          </p:cNvSpPr>
          <p:nvPr>
            <p:ph type="subTitle" idx="1"/>
          </p:nvPr>
        </p:nvSpPr>
        <p:spPr>
          <a:xfrm>
            <a:off x="1371600" y="4701921"/>
            <a:ext cx="6400800" cy="5477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3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3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28611"/>
          </a:xfrm>
        </p:spPr>
        <p:txBody>
          <a:bodyPr/>
          <a:lstStyle>
            <a:lvl1pPr>
              <a:buClr>
                <a:schemeClr val="accent4"/>
              </a:buClr>
              <a:defRPr sz="2400">
                <a:solidFill>
                  <a:schemeClr val="accent4"/>
                </a:solidFill>
              </a:defRPr>
            </a:lvl1pPr>
            <a:lvl2pPr>
              <a:buClr>
                <a:schemeClr val="accent4"/>
              </a:buClr>
              <a:defRPr sz="2000">
                <a:solidFill>
                  <a:schemeClr val="accent4"/>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40452"/>
          </a:xfrm>
        </p:spPr>
        <p:txBody>
          <a:bodyPr/>
          <a:lstStyle>
            <a:lvl1pPr>
              <a:buClr>
                <a:schemeClr val="accent4"/>
              </a:buCl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61551"/>
            <a:ext cx="8229600" cy="925812"/>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Placeholder 1"/>
          <p:cNvSpPr txBox="1">
            <a:spLocks/>
          </p:cNvSpPr>
          <p:nvPr/>
        </p:nvSpPr>
        <p:spPr>
          <a:xfrm>
            <a:off x="457200" y="161925"/>
            <a:ext cx="8229600" cy="925513"/>
          </a:xfrm>
          <a:prstGeom prst="rect">
            <a:avLst/>
          </a:prstGeom>
        </p:spPr>
        <p:txBody>
          <a:bodyPr anchor="ctr">
            <a:normAutofit/>
          </a:bodyPr>
          <a:lstStyle/>
          <a:p>
            <a:pPr algn="ctr" eaLnBrk="0" hangingPunct="0">
              <a:defRPr/>
            </a:pPr>
            <a:r>
              <a:rPr lang="en-US" sz="4400" spc="-100">
                <a:latin typeface="Gill Sans"/>
                <a:ea typeface="ＭＳ Ｐゴシック" pitchFamily="-110" charset="-128"/>
                <a:cs typeface="Gill Sans"/>
              </a:rPr>
              <a:t>Click to edit Master title style</a:t>
            </a:r>
            <a:endParaRPr lang="en-US" sz="4400" spc="-100" dirty="0">
              <a:latin typeface="Gill Sans"/>
              <a:ea typeface="ＭＳ Ｐゴシック" pitchFamily="-110" charset="-128"/>
              <a:cs typeface="Gill Sans"/>
            </a:endParaRPr>
          </a:p>
        </p:txBody>
      </p:sp>
      <p:sp>
        <p:nvSpPr>
          <p:cNvPr id="2" name="Title 1"/>
          <p:cNvSpPr>
            <a:spLocks noGrp="1"/>
          </p:cNvSpPr>
          <p:nvPr>
            <p:ph type="title"/>
          </p:nvPr>
        </p:nvSpPr>
        <p:spPr>
          <a:xfrm>
            <a:off x="457200" y="1435100"/>
            <a:ext cx="3008313" cy="910003"/>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2880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31382"/>
            <a:ext cx="3008313" cy="3481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1925"/>
            <a:ext cx="8229600" cy="9255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465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1" r:id="rId4"/>
    <p:sldLayoutId id="2147483660" r:id="rId5"/>
    <p:sldLayoutId id="2147483659" r:id="rId6"/>
    <p:sldLayoutId id="2147483658" r:id="rId7"/>
    <p:sldLayoutId id="2147483657" r:id="rId8"/>
    <p:sldLayoutId id="2147483665" r:id="rId9"/>
    <p:sldLayoutId id="2147483656" r:id="rId10"/>
    <p:sldLayoutId id="2147483666" r:id="rId11"/>
    <p:sldLayoutId id="2147483667" r:id="rId12"/>
    <p:sldLayoutId id="2147483668" r:id="rId13"/>
    <p:sldLayoutId id="2147483669" r:id="rId14"/>
  </p:sldLayoutIdLst>
  <p:txStyles>
    <p:titleStyle>
      <a:lvl1pPr algn="ctr" defTabSz="457200" rtl="0" eaLnBrk="0" fontAlgn="base" hangingPunct="0">
        <a:spcBef>
          <a:spcPct val="0"/>
        </a:spcBef>
        <a:spcAft>
          <a:spcPct val="0"/>
        </a:spcAft>
        <a:defRPr sz="4400" kern="1200" spc="-100">
          <a:solidFill>
            <a:schemeClr val="tx1"/>
          </a:solidFill>
          <a:latin typeface="Gill Sans"/>
          <a:ea typeface="ＭＳ Ｐゴシック" pitchFamily="-110" charset="-128"/>
          <a:cs typeface="Gill Sans"/>
        </a:defRPr>
      </a:lvl1pPr>
      <a:lvl2pPr algn="ctr" defTabSz="457200" rtl="0" eaLnBrk="0" fontAlgn="base" hangingPunct="0">
        <a:spcBef>
          <a:spcPct val="0"/>
        </a:spcBef>
        <a:spcAft>
          <a:spcPct val="0"/>
        </a:spcAft>
        <a:defRPr sz="4400">
          <a:solidFill>
            <a:schemeClr val="tx1"/>
          </a:solidFill>
          <a:latin typeface="Gill Sans" pitchFamily="-110" charset="0"/>
          <a:ea typeface="ＭＳ Ｐゴシック" pitchFamily="-110" charset="-128"/>
          <a:cs typeface="Gill Sans" pitchFamily="-110" charset="0"/>
        </a:defRPr>
      </a:lvl2pPr>
      <a:lvl3pPr algn="ctr" defTabSz="457200" rtl="0" eaLnBrk="0" fontAlgn="base" hangingPunct="0">
        <a:spcBef>
          <a:spcPct val="0"/>
        </a:spcBef>
        <a:spcAft>
          <a:spcPct val="0"/>
        </a:spcAft>
        <a:defRPr sz="4400">
          <a:solidFill>
            <a:schemeClr val="tx1"/>
          </a:solidFill>
          <a:latin typeface="Gill Sans" pitchFamily="-110" charset="0"/>
          <a:ea typeface="ＭＳ Ｐゴシック" pitchFamily="-110" charset="-128"/>
          <a:cs typeface="Gill Sans" pitchFamily="-110" charset="0"/>
        </a:defRPr>
      </a:lvl3pPr>
      <a:lvl4pPr algn="ctr" defTabSz="457200" rtl="0" eaLnBrk="0" fontAlgn="base" hangingPunct="0">
        <a:spcBef>
          <a:spcPct val="0"/>
        </a:spcBef>
        <a:spcAft>
          <a:spcPct val="0"/>
        </a:spcAft>
        <a:defRPr sz="4400">
          <a:solidFill>
            <a:schemeClr val="tx1"/>
          </a:solidFill>
          <a:latin typeface="Gill Sans" pitchFamily="-110" charset="0"/>
          <a:ea typeface="ＭＳ Ｐゴシック" pitchFamily="-110" charset="-128"/>
          <a:cs typeface="Gill Sans" pitchFamily="-110" charset="0"/>
        </a:defRPr>
      </a:lvl4pPr>
      <a:lvl5pPr algn="ctr" defTabSz="457200" rtl="0" eaLnBrk="0" fontAlgn="base" hangingPunct="0">
        <a:spcBef>
          <a:spcPct val="0"/>
        </a:spcBef>
        <a:spcAft>
          <a:spcPct val="0"/>
        </a:spcAft>
        <a:defRPr sz="4400">
          <a:solidFill>
            <a:schemeClr val="tx1"/>
          </a:solidFill>
          <a:latin typeface="Gill Sans" pitchFamily="-110" charset="0"/>
          <a:ea typeface="ＭＳ Ｐゴシック" pitchFamily="-110" charset="-128"/>
          <a:cs typeface="Gill Sans" pitchFamily="-110" charset="0"/>
        </a:defRPr>
      </a:lvl5pPr>
      <a:lvl6pPr marL="457200" algn="ctr" defTabSz="457200" rtl="0" fontAlgn="base">
        <a:spcBef>
          <a:spcPct val="0"/>
        </a:spcBef>
        <a:spcAft>
          <a:spcPct val="0"/>
        </a:spcAft>
        <a:defRPr sz="4400">
          <a:solidFill>
            <a:schemeClr val="tx1"/>
          </a:solidFill>
          <a:latin typeface="Gill Sans" pitchFamily="-110" charset="0"/>
          <a:ea typeface="ＭＳ Ｐゴシック" pitchFamily="-110" charset="-128"/>
        </a:defRPr>
      </a:lvl6pPr>
      <a:lvl7pPr marL="914400" algn="ctr" defTabSz="457200" rtl="0" fontAlgn="base">
        <a:spcBef>
          <a:spcPct val="0"/>
        </a:spcBef>
        <a:spcAft>
          <a:spcPct val="0"/>
        </a:spcAft>
        <a:defRPr sz="4400">
          <a:solidFill>
            <a:schemeClr val="tx1"/>
          </a:solidFill>
          <a:latin typeface="Gill Sans" pitchFamily="-110" charset="0"/>
          <a:ea typeface="ＭＳ Ｐゴシック" pitchFamily="-110" charset="-128"/>
        </a:defRPr>
      </a:lvl7pPr>
      <a:lvl8pPr marL="1371600" algn="ctr" defTabSz="457200" rtl="0" fontAlgn="base">
        <a:spcBef>
          <a:spcPct val="0"/>
        </a:spcBef>
        <a:spcAft>
          <a:spcPct val="0"/>
        </a:spcAft>
        <a:defRPr sz="4400">
          <a:solidFill>
            <a:schemeClr val="tx1"/>
          </a:solidFill>
          <a:latin typeface="Gill Sans" pitchFamily="-110" charset="0"/>
          <a:ea typeface="ＭＳ Ｐゴシック" pitchFamily="-110" charset="-128"/>
        </a:defRPr>
      </a:lvl8pPr>
      <a:lvl9pPr marL="1828800" algn="ctr" defTabSz="457200" rtl="0" fontAlgn="base">
        <a:spcBef>
          <a:spcPct val="0"/>
        </a:spcBef>
        <a:spcAft>
          <a:spcPct val="0"/>
        </a:spcAft>
        <a:defRPr sz="4400">
          <a:solidFill>
            <a:schemeClr val="tx1"/>
          </a:solidFill>
          <a:latin typeface="Gill Sans" pitchFamily="-110" charset="0"/>
          <a:ea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spc="-50">
          <a:solidFill>
            <a:schemeClr val="tx2"/>
          </a:solidFill>
          <a:latin typeface="Gill Sans"/>
          <a:ea typeface="ＭＳ Ｐゴシック" pitchFamily="-110" charset="-128"/>
          <a:cs typeface="Gill Sans"/>
        </a:defRPr>
      </a:lvl1pPr>
      <a:lvl2pPr marL="742950" indent="-285750" algn="l" defTabSz="457200" rtl="0" eaLnBrk="0" fontAlgn="base" hangingPunct="0">
        <a:spcBef>
          <a:spcPct val="20000"/>
        </a:spcBef>
        <a:spcAft>
          <a:spcPct val="0"/>
        </a:spcAft>
        <a:buClr>
          <a:srgbClr val="2A2517"/>
        </a:buClr>
        <a:buFont typeface="Arial" charset="0"/>
        <a:buChar char="–"/>
        <a:defRPr sz="2800" kern="1200" spc="-50">
          <a:solidFill>
            <a:srgbClr val="2A2517"/>
          </a:solidFill>
          <a:latin typeface="Gill Sans"/>
          <a:ea typeface="ＭＳ Ｐゴシック" pitchFamily="-110" charset="-128"/>
          <a:cs typeface="Gill Sans"/>
        </a:defRPr>
      </a:lvl2pPr>
      <a:lvl3pPr marL="1143000" indent="-228600" algn="l" defTabSz="457200" rtl="0" eaLnBrk="0" fontAlgn="base" hangingPunct="0">
        <a:spcBef>
          <a:spcPct val="20000"/>
        </a:spcBef>
        <a:spcAft>
          <a:spcPct val="0"/>
        </a:spcAft>
        <a:buClr>
          <a:srgbClr val="2A2517"/>
        </a:buClr>
        <a:buFont typeface="Arial" charset="0"/>
        <a:buChar char="•"/>
        <a:defRPr sz="2400" kern="1200" spc="-50">
          <a:solidFill>
            <a:srgbClr val="2A2517"/>
          </a:solidFill>
          <a:latin typeface="Gill Sans"/>
          <a:ea typeface="ＭＳ Ｐゴシック" pitchFamily="-110" charset="-128"/>
          <a:cs typeface="Gill Sans"/>
        </a:defRPr>
      </a:lvl3pPr>
      <a:lvl4pPr marL="1600200" indent="-228600" algn="l" defTabSz="457200" rtl="0" eaLnBrk="0" fontAlgn="base" hangingPunct="0">
        <a:spcBef>
          <a:spcPct val="20000"/>
        </a:spcBef>
        <a:spcAft>
          <a:spcPct val="0"/>
        </a:spcAft>
        <a:buClr>
          <a:srgbClr val="2A2517"/>
        </a:buClr>
        <a:buFont typeface="Arial" charset="0"/>
        <a:buChar char="–"/>
        <a:defRPr sz="2000" kern="1200" spc="-50">
          <a:solidFill>
            <a:srgbClr val="2A2517"/>
          </a:solidFill>
          <a:latin typeface="Gill Sans"/>
          <a:ea typeface="ＭＳ Ｐゴシック" pitchFamily="-110" charset="-128"/>
          <a:cs typeface="Gill Sans"/>
        </a:defRPr>
      </a:lvl4pPr>
      <a:lvl5pPr marL="2057400" indent="-228600" algn="l" defTabSz="457200" rtl="0" eaLnBrk="0" fontAlgn="base" hangingPunct="0">
        <a:spcBef>
          <a:spcPct val="20000"/>
        </a:spcBef>
        <a:spcAft>
          <a:spcPct val="0"/>
        </a:spcAft>
        <a:buClr>
          <a:srgbClr val="2A2517"/>
        </a:buClr>
        <a:buFont typeface="Arial" charset="0"/>
        <a:buChar char="»"/>
        <a:defRPr sz="2000" kern="1200" spc="-50">
          <a:solidFill>
            <a:srgbClr val="2A2517"/>
          </a:solidFill>
          <a:latin typeface="Gill Sans"/>
          <a:ea typeface="ＭＳ Ｐゴシック" pitchFamily="-110"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gif"/><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hyperlink" Target="http://www.facebook.com/" TargetMode="External"/><Relationship Id="rId3" Type="http://schemas.openxmlformats.org/officeDocument/2006/relationships/hyperlink" Target="http://www.weightwatchers.com/" TargetMode="External"/><Relationship Id="rId7" Type="http://schemas.openxmlformats.org/officeDocument/2006/relationships/hyperlink" Target="http://smallbusinessonlinecommunity.bankofamerica.com/index.jsp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wikipedia.com/" TargetMode="External"/><Relationship Id="rId5" Type="http://schemas.openxmlformats.org/officeDocument/2006/relationships/hyperlink" Target="http://www.amazon.com/" TargetMode="External"/><Relationship Id="rId4" Type="http://schemas.openxmlformats.org/officeDocument/2006/relationships/hyperlink" Target="http://www.housingmaps.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ready.gov/business/index.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6.gif"/><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www.lafayettescore.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cajun_score@yahoo.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92288" y="190500"/>
            <a:ext cx="5486400" cy="566738"/>
          </a:xfrm>
        </p:spPr>
        <p:txBody>
          <a:bodyPr>
            <a:noAutofit/>
          </a:bodyPr>
          <a:lstStyle/>
          <a:p>
            <a:pPr algn="ctr">
              <a:defRPr/>
            </a:pPr>
            <a:r>
              <a:rPr lang="en-US" sz="4400" u="sng" dirty="0" smtClean="0"/>
              <a:t>SCORE   ACADIANA</a:t>
            </a:r>
            <a:endParaRPr lang="en-US" sz="4400" u="sng" dirty="0"/>
          </a:p>
        </p:txBody>
      </p:sp>
      <p:pic>
        <p:nvPicPr>
          <p:cNvPr id="17410" name="Picture 10"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17411" name="Picture 12" descr="http://www.volunteercenter.score.org/images_global/shim.gif"/>
          <p:cNvPicPr>
            <a:picLocks noChangeAspect="1" noChangeArrowheads="1"/>
          </p:cNvPicPr>
          <p:nvPr/>
        </p:nvPicPr>
        <p:blipFill>
          <a:blip r:embed="rId2"/>
          <a:srcRect/>
          <a:stretch>
            <a:fillRect/>
          </a:stretch>
        </p:blipFill>
        <p:spPr bwMode="auto">
          <a:xfrm>
            <a:off x="0" y="0"/>
            <a:ext cx="9525" cy="190500"/>
          </a:xfrm>
          <a:prstGeom prst="rect">
            <a:avLst/>
          </a:prstGeom>
          <a:noFill/>
          <a:ln w="9525">
            <a:noFill/>
            <a:miter lim="800000"/>
            <a:headEnd/>
            <a:tailEnd/>
          </a:ln>
        </p:spPr>
      </p:pic>
      <p:pic>
        <p:nvPicPr>
          <p:cNvPr id="17412" name="Picture 13"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17413" name="Picture 22" descr="800px-Pavillon_LouisXIV_svg.png"/>
          <p:cNvPicPr>
            <a:picLocks noChangeAspect="1"/>
          </p:cNvPicPr>
          <p:nvPr/>
        </p:nvPicPr>
        <p:blipFill>
          <a:blip r:embed="rId3"/>
          <a:srcRect/>
          <a:stretch>
            <a:fillRect/>
          </a:stretch>
        </p:blipFill>
        <p:spPr bwMode="auto">
          <a:xfrm>
            <a:off x="9525" y="1143000"/>
            <a:ext cx="3076575" cy="2057400"/>
          </a:xfrm>
          <a:prstGeom prst="rect">
            <a:avLst/>
          </a:prstGeom>
          <a:noFill/>
          <a:ln w="9525">
            <a:noFill/>
            <a:miter lim="800000"/>
            <a:headEnd/>
            <a:tailEnd/>
          </a:ln>
        </p:spPr>
      </p:pic>
      <p:graphicFrame>
        <p:nvGraphicFramePr>
          <p:cNvPr id="24" name="Diagram 23"/>
          <p:cNvGraphicFramePr/>
          <p:nvPr/>
        </p:nvGraphicFramePr>
        <p:xfrm>
          <a:off x="1792288" y="13258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415" name="Picture 24" descr="Lafayette_city_flag.gif"/>
          <p:cNvPicPr>
            <a:picLocks noChangeAspect="1"/>
          </p:cNvPicPr>
          <p:nvPr/>
        </p:nvPicPr>
        <p:blipFill>
          <a:blip r:embed="rId9"/>
          <a:srcRect/>
          <a:stretch>
            <a:fillRect/>
          </a:stretch>
        </p:blipFill>
        <p:spPr bwMode="auto">
          <a:xfrm>
            <a:off x="6561138" y="4479925"/>
            <a:ext cx="2582862" cy="15922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0" y="0"/>
            <a:ext cx="9067800" cy="1219200"/>
          </a:xfrm>
          <a:prstGeom prst="rect">
            <a:avLst/>
          </a:prstGeom>
          <a:noFill/>
          <a:ln w="9525">
            <a:noFill/>
            <a:miter lim="800000"/>
            <a:headEnd/>
            <a:tailEnd/>
          </a:ln>
        </p:spPr>
        <p:txBody>
          <a:bodyPr anchor="ctr"/>
          <a:lstStyle/>
          <a:p>
            <a:pPr algn="ctr"/>
            <a:r>
              <a:rPr lang="en-US" sz="4200">
                <a:solidFill>
                  <a:schemeClr val="bg1"/>
                </a:solidFill>
                <a:latin typeface="Arial Black" pitchFamily="34" charset="0"/>
              </a:rPr>
              <a:t>What is Web 2.0?</a:t>
            </a:r>
            <a:endParaRPr lang="en-US" sz="3200">
              <a:solidFill>
                <a:schemeClr val="bg1"/>
              </a:solidFill>
              <a:latin typeface="Arial Black" pitchFamily="34" charset="0"/>
            </a:endParaRPr>
          </a:p>
        </p:txBody>
      </p:sp>
      <p:sp>
        <p:nvSpPr>
          <p:cNvPr id="32770" name="Rectangle 6"/>
          <p:cNvSpPr>
            <a:spLocks noChangeArrowheads="1"/>
          </p:cNvSpPr>
          <p:nvPr/>
        </p:nvSpPr>
        <p:spPr bwMode="auto">
          <a:xfrm>
            <a:off x="0" y="1219200"/>
            <a:ext cx="9144000" cy="533400"/>
          </a:xfrm>
          <a:prstGeom prst="rect">
            <a:avLst/>
          </a:prstGeom>
          <a:noFill/>
          <a:ln w="9525">
            <a:noFill/>
            <a:miter lim="800000"/>
            <a:headEnd/>
            <a:tailEnd/>
          </a:ln>
        </p:spPr>
        <p:txBody>
          <a:bodyPr anchor="ctr"/>
          <a:lstStyle/>
          <a:p>
            <a:pPr algn="ctr"/>
            <a:r>
              <a:rPr lang="en-US" sz="2100" b="1">
                <a:solidFill>
                  <a:schemeClr val="bg1"/>
                </a:solidFill>
              </a:rPr>
              <a:t>New Media and Social Networking</a:t>
            </a:r>
            <a:endParaRPr lang="en-US" sz="3200" b="1">
              <a:solidFill>
                <a:schemeClr val="bg1"/>
              </a:solidFill>
              <a:latin typeface="Arial Black" pitchFamily="34" charset="0"/>
            </a:endParaRPr>
          </a:p>
        </p:txBody>
      </p:sp>
      <p:pic>
        <p:nvPicPr>
          <p:cNvPr id="32771" name="Picture 8"/>
          <p:cNvPicPr>
            <a:picLocks noChangeAspect="1" noChangeArrowheads="1"/>
          </p:cNvPicPr>
          <p:nvPr/>
        </p:nvPicPr>
        <p:blipFill>
          <a:blip r:embed="rId3"/>
          <a:srcRect/>
          <a:stretch>
            <a:fillRect/>
          </a:stretch>
        </p:blipFill>
        <p:spPr bwMode="auto">
          <a:xfrm>
            <a:off x="2057400" y="1828800"/>
            <a:ext cx="4876800" cy="39481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0" y="0"/>
            <a:ext cx="9067800" cy="1219200"/>
          </a:xfrm>
          <a:prstGeom prst="rect">
            <a:avLst/>
          </a:prstGeom>
          <a:noFill/>
          <a:ln w="9525">
            <a:noFill/>
            <a:miter lim="800000"/>
            <a:headEnd/>
            <a:tailEnd/>
          </a:ln>
        </p:spPr>
        <p:txBody>
          <a:bodyPr anchor="ctr"/>
          <a:lstStyle/>
          <a:p>
            <a:pPr algn="ctr"/>
            <a:r>
              <a:rPr lang="en-US" sz="3200">
                <a:solidFill>
                  <a:schemeClr val="bg1"/>
                </a:solidFill>
                <a:latin typeface="Arial Black" pitchFamily="34" charset="0"/>
              </a:rPr>
              <a:t>Web 2.0 Evolution</a:t>
            </a:r>
            <a:endParaRPr lang="en-US" sz="4400">
              <a:solidFill>
                <a:schemeClr val="tx2"/>
              </a:solidFill>
            </a:endParaRPr>
          </a:p>
        </p:txBody>
      </p:sp>
      <p:sp>
        <p:nvSpPr>
          <p:cNvPr id="34818" name="Rectangle 5"/>
          <p:cNvSpPr>
            <a:spLocks noChangeArrowheads="1"/>
          </p:cNvSpPr>
          <p:nvPr/>
        </p:nvSpPr>
        <p:spPr bwMode="auto">
          <a:xfrm>
            <a:off x="1143000" y="1219200"/>
            <a:ext cx="6629400" cy="533400"/>
          </a:xfrm>
          <a:prstGeom prst="rect">
            <a:avLst/>
          </a:prstGeom>
          <a:noFill/>
          <a:ln w="9525">
            <a:noFill/>
            <a:miter lim="800000"/>
            <a:headEnd/>
            <a:tailEnd/>
          </a:ln>
        </p:spPr>
        <p:txBody>
          <a:bodyPr anchor="ctr"/>
          <a:lstStyle/>
          <a:p>
            <a:pPr algn="ctr"/>
            <a:r>
              <a:rPr lang="en-US" sz="2100" b="1">
                <a:solidFill>
                  <a:schemeClr val="bg1"/>
                </a:solidFill>
              </a:rPr>
              <a:t>K</a:t>
            </a:r>
            <a:r>
              <a:rPr lang="en-US" sz="2000"/>
              <a:t> </a:t>
            </a:r>
            <a:r>
              <a:rPr lang="en-US" sz="4800">
                <a:solidFill>
                  <a:srgbClr val="FF0000"/>
                </a:solidFill>
              </a:rPr>
              <a:t>ACADIANA</a:t>
            </a:r>
            <a:r>
              <a:rPr lang="en-US" sz="4800"/>
              <a:t> SCORE</a:t>
            </a:r>
            <a:r>
              <a:rPr lang="en-US" sz="2100" b="1">
                <a:solidFill>
                  <a:schemeClr val="bg1"/>
                </a:solidFill>
              </a:rPr>
              <a:t>y Features</a:t>
            </a:r>
            <a:endParaRPr lang="en-US" sz="4400" b="1">
              <a:solidFill>
                <a:schemeClr val="tx2"/>
              </a:solidFill>
            </a:endParaRPr>
          </a:p>
        </p:txBody>
      </p:sp>
      <p:sp>
        <p:nvSpPr>
          <p:cNvPr id="34819" name="Rectangle 11"/>
          <p:cNvSpPr>
            <a:spLocks noChangeArrowheads="1"/>
          </p:cNvSpPr>
          <p:nvPr/>
        </p:nvSpPr>
        <p:spPr bwMode="auto">
          <a:xfrm>
            <a:off x="838200" y="2819400"/>
            <a:ext cx="3505200" cy="2590800"/>
          </a:xfrm>
          <a:prstGeom prst="rect">
            <a:avLst/>
          </a:prstGeom>
          <a:noFill/>
          <a:ln w="9525">
            <a:noFill/>
            <a:miter lim="800000"/>
            <a:headEnd/>
            <a:tailEnd/>
          </a:ln>
        </p:spPr>
        <p:txBody>
          <a:bodyPr>
            <a:spAutoFit/>
          </a:bodyPr>
          <a:lstStyle/>
          <a:p>
            <a:pPr>
              <a:buFont typeface="Arial" charset="0"/>
              <a:buNone/>
            </a:pPr>
            <a:r>
              <a:rPr lang="en-US" b="1"/>
              <a:t>New Media</a:t>
            </a:r>
          </a:p>
          <a:p>
            <a:pPr>
              <a:buFont typeface="Arial" charset="0"/>
              <a:buNone/>
            </a:pPr>
            <a:endParaRPr lang="en-US" sz="2000" b="1"/>
          </a:p>
          <a:p>
            <a:pPr>
              <a:buFontTx/>
              <a:buChar char="•"/>
            </a:pPr>
            <a:r>
              <a:rPr lang="en-US" sz="2000"/>
              <a:t> Interactivity of Applications</a:t>
            </a:r>
            <a:br>
              <a:rPr lang="en-US" sz="2000"/>
            </a:br>
            <a:r>
              <a:rPr lang="en-US" sz="2000"/>
              <a:t>      </a:t>
            </a:r>
            <a:r>
              <a:rPr lang="en-US" sz="1500">
                <a:hlinkClick r:id="rId3"/>
              </a:rPr>
              <a:t>ex. Weight Watchers</a:t>
            </a:r>
            <a:endParaRPr lang="en-US" sz="1500"/>
          </a:p>
          <a:p>
            <a:pPr>
              <a:buFontTx/>
              <a:buChar char="•"/>
            </a:pPr>
            <a:r>
              <a:rPr lang="en-US" sz="2000"/>
              <a:t> Integration of Programs</a:t>
            </a:r>
            <a:br>
              <a:rPr lang="en-US" sz="2000"/>
            </a:br>
            <a:r>
              <a:rPr lang="en-US" sz="2000"/>
              <a:t>      </a:t>
            </a:r>
            <a:r>
              <a:rPr lang="en-US" sz="1500">
                <a:hlinkClick r:id="rId4"/>
              </a:rPr>
              <a:t>ex. HousingMaps</a:t>
            </a:r>
            <a:endParaRPr lang="en-US" sz="1500"/>
          </a:p>
          <a:p>
            <a:pPr>
              <a:buFontTx/>
              <a:buChar char="•"/>
            </a:pPr>
            <a:r>
              <a:rPr lang="en-US" sz="2000"/>
              <a:t> Innovation of Features</a:t>
            </a:r>
            <a:br>
              <a:rPr lang="en-US" sz="2000"/>
            </a:br>
            <a:r>
              <a:rPr lang="en-US" sz="2000"/>
              <a:t>      </a:t>
            </a:r>
            <a:r>
              <a:rPr lang="en-US" sz="1500">
                <a:hlinkClick r:id="rId5"/>
              </a:rPr>
              <a:t>ex. Amazon</a:t>
            </a:r>
            <a:endParaRPr lang="en-US" sz="1500"/>
          </a:p>
        </p:txBody>
      </p:sp>
      <p:sp>
        <p:nvSpPr>
          <p:cNvPr id="34820" name="Rectangle 12"/>
          <p:cNvSpPr>
            <a:spLocks noChangeArrowheads="1"/>
          </p:cNvSpPr>
          <p:nvPr/>
        </p:nvSpPr>
        <p:spPr bwMode="auto">
          <a:xfrm>
            <a:off x="4953000" y="2819400"/>
            <a:ext cx="3962400" cy="2590800"/>
          </a:xfrm>
          <a:prstGeom prst="rect">
            <a:avLst/>
          </a:prstGeom>
          <a:noFill/>
          <a:ln w="9525">
            <a:noFill/>
            <a:miter lim="800000"/>
            <a:headEnd/>
            <a:tailEnd/>
          </a:ln>
        </p:spPr>
        <p:txBody>
          <a:bodyPr>
            <a:spAutoFit/>
          </a:bodyPr>
          <a:lstStyle/>
          <a:p>
            <a:r>
              <a:rPr lang="en-US" b="1"/>
              <a:t>Social Networking</a:t>
            </a:r>
          </a:p>
          <a:p>
            <a:endParaRPr lang="en-US" sz="2000" b="1"/>
          </a:p>
          <a:p>
            <a:pPr>
              <a:buFontTx/>
              <a:buChar char="•"/>
            </a:pPr>
            <a:r>
              <a:rPr lang="en-US" sz="2000"/>
              <a:t> Interaction amongst Users</a:t>
            </a:r>
            <a:br>
              <a:rPr lang="en-US" sz="2000"/>
            </a:br>
            <a:r>
              <a:rPr lang="en-US" sz="2000"/>
              <a:t>      </a:t>
            </a:r>
            <a:r>
              <a:rPr lang="en-US" sz="1500">
                <a:hlinkClick r:id="rId6"/>
              </a:rPr>
              <a:t>ex. Wikipedia</a:t>
            </a:r>
            <a:endParaRPr lang="en-US" sz="1500"/>
          </a:p>
          <a:p>
            <a:pPr>
              <a:buFontTx/>
              <a:buChar char="•"/>
            </a:pPr>
            <a:r>
              <a:rPr lang="en-US" sz="2000"/>
              <a:t> Group Community Building</a:t>
            </a:r>
            <a:br>
              <a:rPr lang="en-US" sz="2000"/>
            </a:br>
            <a:r>
              <a:rPr lang="en-US" sz="2000"/>
              <a:t>      </a:t>
            </a:r>
            <a:r>
              <a:rPr lang="en-US" sz="1500">
                <a:hlinkClick r:id="rId7"/>
              </a:rPr>
              <a:t>ex. Small Business Online Community</a:t>
            </a:r>
            <a:endParaRPr lang="en-US" sz="1500"/>
          </a:p>
          <a:p>
            <a:pPr>
              <a:buFontTx/>
              <a:buChar char="•"/>
            </a:pPr>
            <a:r>
              <a:rPr lang="en-US" sz="2000"/>
              <a:t> Developing Personal Networks</a:t>
            </a:r>
            <a:br>
              <a:rPr lang="en-US" sz="2000"/>
            </a:br>
            <a:r>
              <a:rPr lang="en-US" sz="2000"/>
              <a:t>      </a:t>
            </a:r>
            <a:r>
              <a:rPr lang="en-US" sz="1500">
                <a:hlinkClick r:id="rId8"/>
              </a:rPr>
              <a:t>ex. Facebook</a:t>
            </a:r>
            <a:endParaRPr lang="en-US" sz="1500"/>
          </a:p>
        </p:txBody>
      </p:sp>
      <p:sp>
        <p:nvSpPr>
          <p:cNvPr id="34821" name="Text Box 13"/>
          <p:cNvSpPr txBox="1">
            <a:spLocks noChangeArrowheads="1"/>
          </p:cNvSpPr>
          <p:nvPr/>
        </p:nvSpPr>
        <p:spPr bwMode="auto">
          <a:xfrm>
            <a:off x="381000" y="2057400"/>
            <a:ext cx="8610600" cy="609600"/>
          </a:xfrm>
          <a:prstGeom prst="rect">
            <a:avLst/>
          </a:prstGeom>
          <a:noFill/>
          <a:ln w="9525">
            <a:noFill/>
            <a:miter lim="800000"/>
            <a:headEnd/>
            <a:tailEnd/>
          </a:ln>
        </p:spPr>
        <p:txBody>
          <a:bodyPr>
            <a:spAutoFit/>
          </a:bodyPr>
          <a:lstStyle/>
          <a:p>
            <a:pPr algn="ctr">
              <a:spcBef>
                <a:spcPct val="50000"/>
              </a:spcBef>
            </a:pPr>
            <a:r>
              <a:rPr lang="en-US" sz="3400" b="1"/>
              <a:t>The two main features of Web 2.0 are:</a:t>
            </a:r>
          </a:p>
        </p:txBody>
      </p:sp>
      <p:sp>
        <p:nvSpPr>
          <p:cNvPr id="34822" name="Line 14"/>
          <p:cNvSpPr>
            <a:spLocks noChangeShapeType="1"/>
          </p:cNvSpPr>
          <p:nvPr/>
        </p:nvSpPr>
        <p:spPr bwMode="auto">
          <a:xfrm>
            <a:off x="4572000" y="2895600"/>
            <a:ext cx="0" cy="266700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685800" y="3095625"/>
            <a:ext cx="7772400" cy="1368425"/>
          </a:xfrm>
        </p:spPr>
        <p:txBody>
          <a:bodyPr/>
          <a:lstStyle/>
          <a:p>
            <a:pPr>
              <a:defRPr/>
            </a:pPr>
            <a:r>
              <a:rPr lang="en-US" dirty="0" smtClean="0"/>
              <a:t>Business Turnaround </a:t>
            </a:r>
            <a:r>
              <a:rPr lang="en-US" dirty="0"/>
              <a:t>Triage</a:t>
            </a:r>
          </a:p>
        </p:txBody>
      </p:sp>
      <p:sp>
        <p:nvSpPr>
          <p:cNvPr id="281603" name="Rectangle 3"/>
          <p:cNvSpPr>
            <a:spLocks noGrp="1" noChangeArrowheads="1"/>
          </p:cNvSpPr>
          <p:nvPr>
            <p:ph type="subTitle" idx="1"/>
          </p:nvPr>
        </p:nvSpPr>
        <p:spPr>
          <a:xfrm>
            <a:off x="1371600" y="4092575"/>
            <a:ext cx="6400800" cy="900113"/>
          </a:xfrm>
        </p:spPr>
        <p:txBody>
          <a:bodyPr/>
          <a:lstStyle/>
          <a:p>
            <a:pPr>
              <a:defRPr/>
            </a:pPr>
            <a:r>
              <a:rPr lang="en-US" dirty="0" smtClean="0">
                <a:solidFill>
                  <a:srgbClr val="FF0000"/>
                </a:solidFill>
              </a:rPr>
              <a:t>ACADIANA </a:t>
            </a:r>
            <a:r>
              <a:rPr lang="en-US" dirty="0" smtClean="0">
                <a:solidFill>
                  <a:schemeClr val="tx1">
                    <a:lumMod val="75000"/>
                  </a:schemeClr>
                </a:solidFill>
              </a:rPr>
              <a:t>Score</a:t>
            </a:r>
            <a:endParaRPr lang="en-US" dirty="0">
              <a:solidFill>
                <a:schemeClr val="tx1">
                  <a:lumMod val="75000"/>
                </a:schemeClr>
              </a:solidFill>
            </a:endParaRPr>
          </a:p>
        </p:txBody>
      </p:sp>
      <p:sp>
        <p:nvSpPr>
          <p:cNvPr id="36867" name="Text Box 5"/>
          <p:cNvSpPr txBox="1">
            <a:spLocks noChangeArrowheads="1"/>
          </p:cNvSpPr>
          <p:nvPr/>
        </p:nvSpPr>
        <p:spPr bwMode="auto">
          <a:xfrm>
            <a:off x="5334000" y="5181600"/>
            <a:ext cx="3505200" cy="1016000"/>
          </a:xfrm>
          <a:prstGeom prst="rect">
            <a:avLst/>
          </a:prstGeom>
          <a:noFill/>
          <a:ln w="12700" cap="sq">
            <a:noFill/>
            <a:miter lim="800000"/>
            <a:headEnd type="none" w="sm" len="sm"/>
            <a:tailEnd type="none" w="sm" len="sm"/>
          </a:ln>
        </p:spPr>
        <p:txBody>
          <a:bodyPr>
            <a:spAutoFit/>
          </a:bodyPr>
          <a:lstStyle/>
          <a:p>
            <a:pPr>
              <a:spcBef>
                <a:spcPct val="50000"/>
              </a:spcBef>
            </a:pPr>
            <a:r>
              <a:rPr lang="en-US"/>
              <a:t>Presented by:</a:t>
            </a:r>
          </a:p>
          <a:p>
            <a:pPr>
              <a:spcBef>
                <a:spcPct val="50000"/>
              </a:spcBef>
            </a:pPr>
            <a:r>
              <a:rPr lang="en-US"/>
              <a:t>Eminent Local, MBA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685800" y="3095625"/>
            <a:ext cx="7772400" cy="1368425"/>
          </a:xfrm>
        </p:spPr>
        <p:txBody>
          <a:bodyPr/>
          <a:lstStyle/>
          <a:p>
            <a:pPr>
              <a:defRPr/>
            </a:pPr>
            <a:r>
              <a:rPr lang="en-US" dirty="0" smtClean="0"/>
              <a:t>Disaster Assistance</a:t>
            </a:r>
            <a:endParaRPr lang="en-US" dirty="0"/>
          </a:p>
        </p:txBody>
      </p:sp>
      <p:sp>
        <p:nvSpPr>
          <p:cNvPr id="281603" name="Rectangle 3"/>
          <p:cNvSpPr>
            <a:spLocks noGrp="1" noChangeArrowheads="1"/>
          </p:cNvSpPr>
          <p:nvPr>
            <p:ph type="subTitle" idx="1"/>
          </p:nvPr>
        </p:nvSpPr>
        <p:spPr>
          <a:xfrm>
            <a:off x="1371600" y="4092575"/>
            <a:ext cx="6400800" cy="900113"/>
          </a:xfrm>
        </p:spPr>
        <p:txBody>
          <a:bodyPr/>
          <a:lstStyle/>
          <a:p>
            <a:pPr>
              <a:defRPr/>
            </a:pPr>
            <a:r>
              <a:rPr lang="en-US" dirty="0" smtClean="0">
                <a:solidFill>
                  <a:srgbClr val="FF0000"/>
                </a:solidFill>
              </a:rPr>
              <a:t>ACADIANA </a:t>
            </a:r>
            <a:r>
              <a:rPr lang="en-US" dirty="0" smtClean="0">
                <a:solidFill>
                  <a:schemeClr val="tx1">
                    <a:lumMod val="75000"/>
                  </a:schemeClr>
                </a:solidFill>
              </a:rPr>
              <a:t>Score</a:t>
            </a:r>
            <a:endParaRPr lang="en-US" dirty="0">
              <a:solidFill>
                <a:schemeClr val="tx1">
                  <a:lumMod val="75000"/>
                </a:schemeClr>
              </a:solidFill>
            </a:endParaRPr>
          </a:p>
        </p:txBody>
      </p:sp>
      <p:sp>
        <p:nvSpPr>
          <p:cNvPr id="38915" name="Text Box 5"/>
          <p:cNvSpPr txBox="1">
            <a:spLocks noChangeArrowheads="1"/>
          </p:cNvSpPr>
          <p:nvPr/>
        </p:nvSpPr>
        <p:spPr bwMode="auto">
          <a:xfrm>
            <a:off x="5334000" y="5181600"/>
            <a:ext cx="3505200" cy="1016000"/>
          </a:xfrm>
          <a:prstGeom prst="rect">
            <a:avLst/>
          </a:prstGeom>
          <a:noFill/>
          <a:ln w="12700" cap="sq">
            <a:noFill/>
            <a:miter lim="800000"/>
            <a:headEnd type="none" w="sm" len="sm"/>
            <a:tailEnd type="none" w="sm" len="sm"/>
          </a:ln>
        </p:spPr>
        <p:txBody>
          <a:bodyPr>
            <a:spAutoFit/>
          </a:bodyPr>
          <a:lstStyle/>
          <a:p>
            <a:pPr>
              <a:spcBef>
                <a:spcPct val="50000"/>
              </a:spcBef>
            </a:pPr>
            <a:r>
              <a:rPr lang="en-US"/>
              <a:t>Presented by:</a:t>
            </a:r>
          </a:p>
          <a:p>
            <a:pPr>
              <a:spcBef>
                <a:spcPct val="50000"/>
              </a:spcBef>
            </a:pPr>
            <a:r>
              <a:rPr lang="en-US"/>
              <a:t>Eminent Local, MBA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Disaster Assistance</a:t>
            </a:r>
            <a:endParaRPr lang="en-US" dirty="0"/>
          </a:p>
        </p:txBody>
      </p:sp>
      <p:sp>
        <p:nvSpPr>
          <p:cNvPr id="8" name="Content Placeholder 7"/>
          <p:cNvSpPr>
            <a:spLocks noGrp="1"/>
          </p:cNvSpPr>
          <p:nvPr>
            <p:ph idx="1"/>
          </p:nvPr>
        </p:nvSpPr>
        <p:spPr>
          <a:xfrm>
            <a:off x="244475" y="1325563"/>
            <a:ext cx="8670925" cy="4800600"/>
          </a:xfrm>
        </p:spPr>
        <p:txBody>
          <a:bodyPr wrap="square" numCol="1" anchor="t" anchorCtr="0" compatLnSpc="1">
            <a:prstTxWarp prst="textNoShape">
              <a:avLst/>
            </a:prstTxWarp>
          </a:bodyPr>
          <a:lstStyle/>
          <a:p>
            <a:pPr>
              <a:defRPr/>
            </a:pPr>
            <a:r>
              <a:rPr lang="en-US" sz="4400" b="1" dirty="0" smtClean="0">
                <a:solidFill>
                  <a:schemeClr val="accent4"/>
                </a:solidFill>
              </a:rPr>
              <a:t>Disaster Prep and Relief</a:t>
            </a:r>
          </a:p>
          <a:p>
            <a:pPr>
              <a:defRPr/>
            </a:pPr>
            <a:r>
              <a:rPr lang="en-US" sz="4400" dirty="0" smtClean="0">
                <a:solidFill>
                  <a:schemeClr val="accent4"/>
                </a:solidFill>
              </a:rPr>
              <a:t>SCORE is committed to helping small business owners with disaster </a:t>
            </a:r>
            <a:r>
              <a:rPr lang="en-US" sz="4400" b="1" u="sng" dirty="0" smtClean="0">
                <a:solidFill>
                  <a:srgbClr val="C00000"/>
                </a:solidFill>
              </a:rPr>
              <a:t>preparedness and relief</a:t>
            </a:r>
            <a:r>
              <a:rPr lang="en-US" sz="4400" dirty="0" smtClean="0"/>
              <a:t>. </a:t>
            </a:r>
            <a:endParaRPr lang="en-US" sz="4400" dirty="0" smtClean="0">
              <a:latin typeface="Gill Sans" pitchFamily="-110"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Disaster Assistance</a:t>
            </a:r>
            <a:endParaRPr lang="en-US" dirty="0"/>
          </a:p>
        </p:txBody>
      </p:sp>
      <p:sp>
        <p:nvSpPr>
          <p:cNvPr id="8" name="Content Placeholder 7"/>
          <p:cNvSpPr>
            <a:spLocks noGrp="1"/>
          </p:cNvSpPr>
          <p:nvPr>
            <p:ph idx="1"/>
          </p:nvPr>
        </p:nvSpPr>
        <p:spPr>
          <a:xfrm>
            <a:off x="244475" y="1087438"/>
            <a:ext cx="8670925" cy="5038725"/>
          </a:xfrm>
        </p:spPr>
        <p:txBody>
          <a:bodyPr wrap="square" numCol="1" anchor="t" anchorCtr="0" compatLnSpc="1">
            <a:prstTxWarp prst="textNoShape">
              <a:avLst/>
            </a:prstTxWarp>
          </a:bodyPr>
          <a:lstStyle/>
          <a:p>
            <a:pPr>
              <a:defRPr/>
            </a:pPr>
            <a:r>
              <a:rPr lang="en-US" sz="3600" dirty="0" smtClean="0">
                <a:solidFill>
                  <a:schemeClr val="accent4"/>
                </a:solidFill>
              </a:rPr>
              <a:t>Gulf Oil Spill Disaster Relief - Deepwater Horizon Response - Small Business Claims</a:t>
            </a:r>
          </a:p>
          <a:p>
            <a:pPr>
              <a:defRPr/>
            </a:pPr>
            <a:r>
              <a:rPr lang="en-US" sz="3600" dirty="0" smtClean="0">
                <a:solidFill>
                  <a:schemeClr val="accent4"/>
                </a:solidFill>
              </a:rPr>
              <a:t>BP - Online Claims Form</a:t>
            </a:r>
          </a:p>
          <a:p>
            <a:pPr>
              <a:defRPr/>
            </a:pPr>
            <a:r>
              <a:rPr lang="en-US" sz="3600" dirty="0" smtClean="0">
                <a:solidFill>
                  <a:schemeClr val="accent4"/>
                </a:solidFill>
              </a:rPr>
              <a:t>DisasterAssistance.gov</a:t>
            </a:r>
          </a:p>
          <a:p>
            <a:pPr>
              <a:defRPr/>
            </a:pPr>
            <a:r>
              <a:rPr lang="en-US" sz="3600" dirty="0" smtClean="0">
                <a:solidFill>
                  <a:schemeClr val="accent4"/>
                </a:solidFill>
              </a:rPr>
              <a:t>SBA Recent Disaster Declarations</a:t>
            </a:r>
          </a:p>
          <a:p>
            <a:pPr>
              <a:defRPr/>
            </a:pPr>
            <a:r>
              <a:rPr lang="en-US" sz="3600" dirty="0" smtClean="0">
                <a:solidFill>
                  <a:schemeClr val="accent4"/>
                </a:solidFill>
              </a:rPr>
              <a:t>Regional &amp; State Government Small Business Development Center</a:t>
            </a:r>
          </a:p>
          <a:p>
            <a:pPr>
              <a:buFont typeface="Arial" charset="0"/>
              <a:buNone/>
              <a:defRPr/>
            </a:pPr>
            <a:endParaRPr lang="en-US" dirty="0" smtClean="0">
              <a:latin typeface="Gill Sans" pitchFamily="-11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Disaster Assistance</a:t>
            </a:r>
            <a:endParaRPr lang="en-US" dirty="0"/>
          </a:p>
        </p:txBody>
      </p:sp>
      <p:sp>
        <p:nvSpPr>
          <p:cNvPr id="8" name="Content Placeholder 7"/>
          <p:cNvSpPr>
            <a:spLocks noGrp="1"/>
          </p:cNvSpPr>
          <p:nvPr>
            <p:ph idx="1"/>
          </p:nvPr>
        </p:nvSpPr>
        <p:spPr>
          <a:xfrm>
            <a:off x="244475" y="1087438"/>
            <a:ext cx="8670925" cy="5038725"/>
          </a:xfrm>
        </p:spPr>
        <p:txBody>
          <a:bodyPr wrap="square" numCol="1" anchor="t" anchorCtr="0" compatLnSpc="1">
            <a:prstTxWarp prst="textNoShape">
              <a:avLst/>
            </a:prstTxWarp>
            <a:normAutofit fontScale="92500" lnSpcReduction="20000"/>
          </a:bodyPr>
          <a:lstStyle/>
          <a:p>
            <a:pPr>
              <a:defRPr/>
            </a:pPr>
            <a:r>
              <a:rPr lang="en-US" sz="4000" dirty="0" smtClean="0">
                <a:solidFill>
                  <a:srgbClr val="C00000"/>
                </a:solidFill>
              </a:rPr>
              <a:t>SBA Resources:</a:t>
            </a:r>
          </a:p>
          <a:p>
            <a:pPr>
              <a:buFont typeface="Arial" charset="0"/>
              <a:buNone/>
              <a:defRPr/>
            </a:pPr>
            <a:r>
              <a:rPr lang="en-US" sz="4000" b="1" dirty="0" smtClean="0">
                <a:solidFill>
                  <a:schemeClr val="accent4"/>
                </a:solidFill>
              </a:rPr>
              <a:t>SBA's Disaster Info</a:t>
            </a:r>
          </a:p>
          <a:p>
            <a:pPr>
              <a:buFont typeface="Arial" charset="0"/>
              <a:buNone/>
              <a:defRPr/>
            </a:pPr>
            <a:r>
              <a:rPr lang="en-US" sz="4000" b="1" dirty="0" smtClean="0">
                <a:solidFill>
                  <a:schemeClr val="accent4"/>
                </a:solidFill>
              </a:rPr>
              <a:t>SBA's Disaster Assistance</a:t>
            </a:r>
          </a:p>
          <a:p>
            <a:pPr>
              <a:buFont typeface="Arial" charset="0"/>
              <a:buNone/>
              <a:defRPr/>
            </a:pPr>
            <a:r>
              <a:rPr lang="en-US" sz="4000" b="1" dirty="0" smtClean="0">
                <a:solidFill>
                  <a:schemeClr val="accent4"/>
                </a:solidFill>
              </a:rPr>
              <a:t>SBA's "Disaster Recovery Plan</a:t>
            </a:r>
            <a:r>
              <a:rPr lang="en-US" sz="4000" dirty="0" smtClean="0">
                <a:solidFill>
                  <a:schemeClr val="accent4"/>
                </a:solidFill>
              </a:rPr>
              <a:t>"</a:t>
            </a:r>
          </a:p>
          <a:p>
            <a:pPr>
              <a:defRPr/>
            </a:pPr>
            <a:r>
              <a:rPr lang="en-US" sz="4000" dirty="0" smtClean="0">
                <a:solidFill>
                  <a:srgbClr val="C00000"/>
                </a:solidFill>
              </a:rPr>
              <a:t>FEMA:</a:t>
            </a:r>
            <a:r>
              <a:rPr lang="en-US" sz="4000" dirty="0" smtClean="0"/>
              <a:t> </a:t>
            </a:r>
          </a:p>
          <a:p>
            <a:pPr>
              <a:buFont typeface="Arial" charset="0"/>
              <a:buNone/>
              <a:defRPr/>
            </a:pPr>
            <a:r>
              <a:rPr lang="en-US" sz="4400" b="1" dirty="0" smtClean="0">
                <a:solidFill>
                  <a:schemeClr val="accent4"/>
                </a:solidFill>
              </a:rPr>
              <a:t>Disaster Prep &amp; Relief   </a:t>
            </a:r>
          </a:p>
          <a:p>
            <a:pPr>
              <a:buFont typeface="Arial" charset="0"/>
              <a:buNone/>
              <a:defRPr/>
            </a:pPr>
            <a:r>
              <a:rPr lang="en-US" sz="4400" b="1" dirty="0" smtClean="0">
                <a:solidFill>
                  <a:schemeClr val="accent4"/>
                </a:solidFill>
              </a:rPr>
              <a:t>FEMA Hurricane Season Info</a:t>
            </a:r>
          </a:p>
          <a:p>
            <a:pPr>
              <a:buFont typeface="Arial" charset="0"/>
              <a:buNone/>
              <a:defRPr/>
            </a:pPr>
            <a:r>
              <a:rPr lang="en-US" sz="4400" b="1" dirty="0" smtClean="0">
                <a:solidFill>
                  <a:schemeClr val="accent4"/>
                </a:solidFill>
              </a:rPr>
              <a:t>FEMA Apply for Assistance </a:t>
            </a:r>
          </a:p>
          <a:p>
            <a:pPr>
              <a:buFont typeface="Arial" charset="0"/>
              <a:buNone/>
              <a:defRPr/>
            </a:pPr>
            <a:endParaRPr lang="en-US" dirty="0" smtClean="0">
              <a:latin typeface="Gill Sans" pitchFamily="-11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Disaster Assistance</a:t>
            </a:r>
            <a:endParaRPr lang="en-US" dirty="0"/>
          </a:p>
        </p:txBody>
      </p:sp>
      <p:sp>
        <p:nvSpPr>
          <p:cNvPr id="8" name="Content Placeholder 7"/>
          <p:cNvSpPr>
            <a:spLocks noGrp="1"/>
          </p:cNvSpPr>
          <p:nvPr>
            <p:ph idx="1"/>
          </p:nvPr>
        </p:nvSpPr>
        <p:spPr>
          <a:xfrm>
            <a:off x="244475" y="1087438"/>
            <a:ext cx="8670925" cy="5038725"/>
          </a:xfrm>
        </p:spPr>
        <p:txBody>
          <a:bodyPr wrap="square" numCol="1" anchor="t" anchorCtr="0" compatLnSpc="1">
            <a:prstTxWarp prst="textNoShape">
              <a:avLst/>
            </a:prstTxWarp>
            <a:normAutofit fontScale="92500" lnSpcReduction="20000"/>
          </a:bodyPr>
          <a:lstStyle/>
          <a:p>
            <a:pPr>
              <a:defRPr/>
            </a:pPr>
            <a:r>
              <a:rPr lang="en-US" sz="4000" dirty="0" smtClean="0">
                <a:solidFill>
                  <a:srgbClr val="C00000"/>
                </a:solidFill>
              </a:rPr>
              <a:t>IRS:</a:t>
            </a:r>
          </a:p>
          <a:p>
            <a:pPr>
              <a:buFont typeface="Arial" charset="0"/>
              <a:buNone/>
              <a:defRPr/>
            </a:pPr>
            <a:r>
              <a:rPr lang="en-US" sz="4000" b="1" dirty="0" smtClean="0">
                <a:solidFill>
                  <a:schemeClr val="accent4"/>
                </a:solidFill>
              </a:rPr>
              <a:t>Tax Relief for Hurricane Survivors </a:t>
            </a:r>
          </a:p>
          <a:p>
            <a:pPr>
              <a:buFont typeface="Arial" charset="0"/>
              <a:buNone/>
              <a:defRPr/>
            </a:pPr>
            <a:r>
              <a:rPr lang="en-US" sz="4000" b="1" dirty="0" smtClean="0">
                <a:solidFill>
                  <a:srgbClr val="C00000"/>
                </a:solidFill>
              </a:rPr>
              <a:t>Other Resources</a:t>
            </a:r>
            <a:endParaRPr lang="en-US" sz="4000" dirty="0" smtClean="0">
              <a:solidFill>
                <a:srgbClr val="C00000"/>
              </a:solidFill>
            </a:endParaRPr>
          </a:p>
          <a:p>
            <a:pPr>
              <a:buFont typeface="Arial" charset="0"/>
              <a:buNone/>
              <a:defRPr/>
            </a:pPr>
            <a:r>
              <a:rPr lang="en-US" b="1" u="sng" dirty="0" smtClean="0">
                <a:solidFill>
                  <a:schemeClr val="accent4"/>
                </a:solidFill>
              </a:rPr>
              <a:t>SCORE Disaster Recovery Fund Drive</a:t>
            </a:r>
          </a:p>
          <a:p>
            <a:pPr>
              <a:buFont typeface="Arial" charset="0"/>
              <a:buNone/>
              <a:defRPr/>
            </a:pPr>
            <a:r>
              <a:rPr lang="en-US" b="1" dirty="0" smtClean="0">
                <a:solidFill>
                  <a:schemeClr val="accent4"/>
                </a:solidFill>
              </a:rPr>
              <a:t>c/o The SCORE Foundation</a:t>
            </a:r>
          </a:p>
          <a:p>
            <a:pPr>
              <a:buFont typeface="Arial" charset="0"/>
              <a:buNone/>
              <a:defRPr/>
            </a:pPr>
            <a:r>
              <a:rPr lang="en-US" b="1" dirty="0" smtClean="0">
                <a:solidFill>
                  <a:schemeClr val="accent4"/>
                </a:solidFill>
              </a:rPr>
              <a:t>760 Old Meadow Road, Suite 500</a:t>
            </a:r>
          </a:p>
          <a:p>
            <a:pPr>
              <a:buFont typeface="Arial" charset="0"/>
              <a:buNone/>
              <a:defRPr/>
            </a:pPr>
            <a:r>
              <a:rPr lang="en-US" b="1" dirty="0" smtClean="0">
                <a:solidFill>
                  <a:schemeClr val="accent4"/>
                </a:solidFill>
              </a:rPr>
              <a:t>McLean, VA  22102</a:t>
            </a:r>
          </a:p>
          <a:p>
            <a:pPr>
              <a:buFont typeface="Arial" charset="0"/>
              <a:buNone/>
              <a:defRPr/>
            </a:pPr>
            <a:endParaRPr lang="en-US" dirty="0" smtClean="0"/>
          </a:p>
          <a:p>
            <a:pPr>
              <a:buFont typeface="Arial" charset="0"/>
              <a:buNone/>
              <a:defRPr/>
            </a:pPr>
            <a:r>
              <a:rPr lang="en-US" b="1" u="sng" dirty="0" smtClean="0">
                <a:solidFill>
                  <a:schemeClr val="accent4"/>
                </a:solidFill>
              </a:rPr>
              <a:t>Emergency Planning for Your Business</a:t>
            </a:r>
            <a:r>
              <a:rPr lang="en-US" dirty="0" smtClean="0">
                <a:hlinkClick r:id="rId2"/>
              </a:rPr>
              <a:t/>
            </a:r>
            <a:br>
              <a:rPr lang="en-US" dirty="0" smtClean="0">
                <a:hlinkClick r:id="rId2"/>
              </a:rPr>
            </a:br>
            <a:endParaRPr lang="en-US" dirty="0" smtClean="0"/>
          </a:p>
          <a:p>
            <a:pPr>
              <a:buFont typeface="Arial" charset="0"/>
              <a:buNone/>
              <a:defRPr/>
            </a:pPr>
            <a:endParaRPr lang="en-US" dirty="0" smtClean="0">
              <a:latin typeface="Gill Sans" pitchFamily="-110"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33525" y="474663"/>
            <a:ext cx="5486400" cy="566737"/>
          </a:xfrm>
        </p:spPr>
        <p:txBody>
          <a:bodyPr>
            <a:noAutofit/>
          </a:bodyPr>
          <a:lstStyle/>
          <a:p>
            <a:pPr algn="ctr">
              <a:defRPr/>
            </a:pPr>
            <a:r>
              <a:rPr lang="en-US" sz="4400" dirty="0" smtClean="0"/>
              <a:t>SCORE   ACADIANA</a:t>
            </a:r>
            <a:endParaRPr lang="en-US" sz="4400" dirty="0"/>
          </a:p>
        </p:txBody>
      </p:sp>
      <p:sp>
        <p:nvSpPr>
          <p:cNvPr id="12" name="Text Placeholder 11"/>
          <p:cNvSpPr>
            <a:spLocks noGrp="1"/>
          </p:cNvSpPr>
          <p:nvPr>
            <p:ph type="body" sz="half" idx="2"/>
          </p:nvPr>
        </p:nvSpPr>
        <p:spPr>
          <a:xfrm>
            <a:off x="9525" y="5367338"/>
            <a:ext cx="5765800" cy="488950"/>
          </a:xfrm>
        </p:spPr>
        <p:txBody>
          <a:bodyPr>
            <a:noAutofit/>
          </a:bodyPr>
          <a:lstStyle/>
          <a:p>
            <a:pPr>
              <a:buFont typeface="Arial" pitchFamily="-110" charset="-52"/>
              <a:buNone/>
              <a:defRPr/>
            </a:pPr>
            <a:r>
              <a:rPr lang="en-US" sz="3200" b="1" u="sng" dirty="0" smtClean="0">
                <a:solidFill>
                  <a:schemeClr val="accent1">
                    <a:lumMod val="50000"/>
                  </a:schemeClr>
                </a:solidFill>
              </a:rPr>
              <a:t>ACADIANA  NEEDS  YOU</a:t>
            </a:r>
            <a:endParaRPr lang="en-US" sz="3200" b="1" u="sng" dirty="0">
              <a:solidFill>
                <a:schemeClr val="accent1">
                  <a:lumMod val="50000"/>
                </a:schemeClr>
              </a:solidFill>
            </a:endParaRPr>
          </a:p>
        </p:txBody>
      </p:sp>
      <p:pic>
        <p:nvPicPr>
          <p:cNvPr id="45059" name="Picture 10"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45060" name="Picture 12" descr="http://www.volunteercenter.score.org/images_global/shim.gif"/>
          <p:cNvPicPr>
            <a:picLocks noChangeAspect="1" noChangeArrowheads="1"/>
          </p:cNvPicPr>
          <p:nvPr/>
        </p:nvPicPr>
        <p:blipFill>
          <a:blip r:embed="rId2"/>
          <a:srcRect/>
          <a:stretch>
            <a:fillRect/>
          </a:stretch>
        </p:blipFill>
        <p:spPr bwMode="auto">
          <a:xfrm>
            <a:off x="0" y="0"/>
            <a:ext cx="9525" cy="190500"/>
          </a:xfrm>
          <a:prstGeom prst="rect">
            <a:avLst/>
          </a:prstGeom>
          <a:noFill/>
          <a:ln w="9525">
            <a:noFill/>
            <a:miter lim="800000"/>
            <a:headEnd/>
            <a:tailEnd/>
          </a:ln>
        </p:spPr>
      </p:pic>
      <p:pic>
        <p:nvPicPr>
          <p:cNvPr id="45061" name="Picture 13"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sp>
        <p:nvSpPr>
          <p:cNvPr id="22" name="Rectangle 21"/>
          <p:cNvSpPr/>
          <p:nvPr/>
        </p:nvSpPr>
        <p:spPr>
          <a:xfrm>
            <a:off x="288925" y="1203325"/>
            <a:ext cx="8504238" cy="4216400"/>
          </a:xfrm>
          <a:prstGeom prst="rect">
            <a:avLst/>
          </a:prstGeom>
        </p:spPr>
        <p:txBody>
          <a:bodyPr>
            <a:spAutoFit/>
          </a:bodyPr>
          <a:lstStyle/>
          <a:p>
            <a:pPr>
              <a:defRPr/>
            </a:pPr>
            <a:r>
              <a:rPr lang="en-US" sz="3600" b="1" dirty="0">
                <a:ea typeface="ＭＳ Ｐゴシック" pitchFamily="-110" charset="-128"/>
                <a:cs typeface="+mn-cs"/>
              </a:rPr>
              <a:t>Get free and confidential mentoring</a:t>
            </a:r>
          </a:p>
          <a:p>
            <a:pPr>
              <a:defRPr/>
            </a:pPr>
            <a:r>
              <a:rPr lang="en-US" sz="4000" b="1" dirty="0">
                <a:ea typeface="ＭＳ Ｐゴシック" pitchFamily="-110" charset="-128"/>
                <a:cs typeface="+mn-cs"/>
              </a:rPr>
              <a:t>From one of our 13,000 mentors</a:t>
            </a:r>
          </a:p>
          <a:p>
            <a:pPr>
              <a:defRPr/>
            </a:pPr>
            <a:r>
              <a:rPr lang="en-US" b="1" dirty="0">
                <a:solidFill>
                  <a:srgbClr val="C00000"/>
                </a:solidFill>
                <a:ea typeface="ＭＳ Ｐゴシック" pitchFamily="-110" charset="-128"/>
                <a:cs typeface="+mn-cs"/>
              </a:rPr>
              <a:t>SLATE</a:t>
            </a:r>
            <a:r>
              <a:rPr lang="en-US" dirty="0">
                <a:solidFill>
                  <a:schemeClr val="accent4"/>
                </a:solidFill>
                <a:ea typeface="ＭＳ Ｐゴシック" pitchFamily="-110" charset="-128"/>
                <a:cs typeface="+mn-cs"/>
              </a:rPr>
              <a:t> methodology:</a:t>
            </a:r>
          </a:p>
          <a:p>
            <a:pPr>
              <a:defRPr/>
            </a:pPr>
            <a:r>
              <a:rPr lang="en-US" dirty="0">
                <a:solidFill>
                  <a:schemeClr val="accent4"/>
                </a:solidFill>
                <a:ea typeface="ＭＳ Ｐゴシック" pitchFamily="-110" charset="-128"/>
                <a:cs typeface="+mn-cs"/>
              </a:rPr>
              <a:t> </a:t>
            </a:r>
          </a:p>
          <a:p>
            <a:pPr>
              <a:defRPr/>
            </a:pPr>
            <a:r>
              <a:rPr lang="en-US" b="1" dirty="0">
                <a:solidFill>
                  <a:srgbClr val="C00000"/>
                </a:solidFill>
                <a:ea typeface="ＭＳ Ｐゴシック" pitchFamily="-110" charset="-128"/>
                <a:cs typeface="+mn-cs"/>
              </a:rPr>
              <a:t>S</a:t>
            </a:r>
            <a:r>
              <a:rPr lang="en-US" dirty="0">
                <a:solidFill>
                  <a:schemeClr val="accent4"/>
                </a:solidFill>
                <a:ea typeface="ＭＳ Ｐゴシック" pitchFamily="-110" charset="-128"/>
                <a:cs typeface="+mn-cs"/>
              </a:rPr>
              <a:t>top and Suspend Judgment</a:t>
            </a:r>
          </a:p>
          <a:p>
            <a:pPr>
              <a:defRPr/>
            </a:pPr>
            <a:r>
              <a:rPr lang="en-US" b="1" dirty="0">
                <a:solidFill>
                  <a:srgbClr val="C00000"/>
                </a:solidFill>
                <a:ea typeface="ＭＳ Ｐゴシック" pitchFamily="-110" charset="-128"/>
                <a:cs typeface="+mn-cs"/>
              </a:rPr>
              <a:t>L</a:t>
            </a:r>
            <a:r>
              <a:rPr lang="en-US" dirty="0">
                <a:solidFill>
                  <a:schemeClr val="accent4"/>
                </a:solidFill>
                <a:ea typeface="ＭＳ Ｐゴシック" pitchFamily="-110" charset="-128"/>
                <a:cs typeface="+mn-cs"/>
              </a:rPr>
              <a:t>isten and Learn</a:t>
            </a:r>
          </a:p>
          <a:p>
            <a:pPr>
              <a:defRPr/>
            </a:pPr>
            <a:r>
              <a:rPr lang="en-US" b="1" dirty="0">
                <a:solidFill>
                  <a:srgbClr val="C00000"/>
                </a:solidFill>
                <a:ea typeface="ＭＳ Ｐゴシック" pitchFamily="-110" charset="-128"/>
                <a:cs typeface="+mn-cs"/>
              </a:rPr>
              <a:t>A</a:t>
            </a:r>
            <a:r>
              <a:rPr lang="en-US" dirty="0">
                <a:solidFill>
                  <a:schemeClr val="accent4"/>
                </a:solidFill>
                <a:ea typeface="ＭＳ Ｐゴシック" pitchFamily="-110" charset="-128"/>
                <a:cs typeface="+mn-cs"/>
              </a:rPr>
              <a:t>ssess and Analyze</a:t>
            </a:r>
          </a:p>
          <a:p>
            <a:pPr>
              <a:defRPr/>
            </a:pPr>
            <a:r>
              <a:rPr lang="en-US" b="1" dirty="0">
                <a:solidFill>
                  <a:srgbClr val="C00000"/>
                </a:solidFill>
                <a:ea typeface="ＭＳ Ｐゴシック" pitchFamily="-110" charset="-128"/>
                <a:cs typeface="+mn-cs"/>
              </a:rPr>
              <a:t>T</a:t>
            </a:r>
            <a:r>
              <a:rPr lang="en-US" dirty="0">
                <a:solidFill>
                  <a:schemeClr val="accent4"/>
                </a:solidFill>
                <a:ea typeface="ＭＳ Ｐゴシック" pitchFamily="-110" charset="-128"/>
                <a:cs typeface="+mn-cs"/>
              </a:rPr>
              <a:t>est Ideas and Teach with Tools</a:t>
            </a:r>
          </a:p>
          <a:p>
            <a:pPr>
              <a:defRPr/>
            </a:pPr>
            <a:r>
              <a:rPr lang="en-US" b="1" dirty="0">
                <a:solidFill>
                  <a:srgbClr val="C00000"/>
                </a:solidFill>
                <a:ea typeface="ＭＳ Ｐゴシック" pitchFamily="-110" charset="-128"/>
                <a:cs typeface="+mn-cs"/>
              </a:rPr>
              <a:t>E</a:t>
            </a:r>
            <a:r>
              <a:rPr lang="en-US" dirty="0">
                <a:solidFill>
                  <a:schemeClr val="accent4"/>
                </a:solidFill>
                <a:ea typeface="ＭＳ Ｐゴシック" pitchFamily="-110" charset="-128"/>
                <a:cs typeface="+mn-cs"/>
              </a:rPr>
              <a:t>xpectation Setting and </a:t>
            </a:r>
          </a:p>
          <a:p>
            <a:pPr>
              <a:defRPr/>
            </a:pPr>
            <a:r>
              <a:rPr lang="en-US" dirty="0">
                <a:solidFill>
                  <a:schemeClr val="accent4"/>
                </a:solidFill>
                <a:ea typeface="ＭＳ Ｐゴシック" pitchFamily="-110" charset="-128"/>
                <a:cs typeface="+mn-cs"/>
              </a:rPr>
              <a:t>    Encouraging the Dream</a:t>
            </a:r>
            <a:endParaRPr lang="en-US" dirty="0">
              <a:solidFill>
                <a:schemeClr val="accent4"/>
              </a:solidFill>
              <a:ea typeface="ＭＳ Ｐゴシック" pitchFamily="-110" charset="-128"/>
              <a:cs typeface="+mn-cs"/>
            </a:endParaRPr>
          </a:p>
        </p:txBody>
      </p:sp>
      <p:pic>
        <p:nvPicPr>
          <p:cNvPr id="45063" name="Picture 7" descr="chapter-slide-mentor.png"/>
          <p:cNvPicPr>
            <a:picLocks noChangeAspect="1"/>
          </p:cNvPicPr>
          <p:nvPr/>
        </p:nvPicPr>
        <p:blipFill>
          <a:blip r:embed="rId3"/>
          <a:srcRect l="48697" t="7545" b="163"/>
          <a:stretch>
            <a:fillRect/>
          </a:stretch>
        </p:blipFill>
        <p:spPr bwMode="auto">
          <a:xfrm>
            <a:off x="5045075" y="2411413"/>
            <a:ext cx="3663950" cy="3444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71600" y="0"/>
            <a:ext cx="6111875" cy="944563"/>
          </a:xfrm>
        </p:spPr>
        <p:txBody>
          <a:bodyPr>
            <a:noAutofit/>
          </a:bodyPr>
          <a:lstStyle/>
          <a:p>
            <a:pPr algn="ctr">
              <a:defRPr/>
            </a:pPr>
            <a:r>
              <a:rPr lang="en-US" sz="4400" u="sng" dirty="0" smtClean="0"/>
              <a:t>SCORE   ACADIANA</a:t>
            </a:r>
            <a:endParaRPr lang="en-US" sz="4400" u="sng" dirty="0"/>
          </a:p>
        </p:txBody>
      </p:sp>
      <p:pic>
        <p:nvPicPr>
          <p:cNvPr id="46082" name="Picture 10"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46083" name="Picture 12" descr="http://www.volunteercenter.score.org/images_global/shim.gif"/>
          <p:cNvPicPr>
            <a:picLocks noChangeAspect="1" noChangeArrowheads="1"/>
          </p:cNvPicPr>
          <p:nvPr/>
        </p:nvPicPr>
        <p:blipFill>
          <a:blip r:embed="rId2"/>
          <a:srcRect/>
          <a:stretch>
            <a:fillRect/>
          </a:stretch>
        </p:blipFill>
        <p:spPr bwMode="auto">
          <a:xfrm>
            <a:off x="0" y="0"/>
            <a:ext cx="9525" cy="190500"/>
          </a:xfrm>
          <a:prstGeom prst="rect">
            <a:avLst/>
          </a:prstGeom>
          <a:noFill/>
          <a:ln w="9525">
            <a:noFill/>
            <a:miter lim="800000"/>
            <a:headEnd/>
            <a:tailEnd/>
          </a:ln>
        </p:spPr>
      </p:pic>
      <p:pic>
        <p:nvPicPr>
          <p:cNvPr id="46084" name="Picture 13"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46085" name="Picture 22" descr="800px-Pavillon_LouisXIV_svg.png"/>
          <p:cNvPicPr>
            <a:picLocks noChangeAspect="1"/>
          </p:cNvPicPr>
          <p:nvPr/>
        </p:nvPicPr>
        <p:blipFill>
          <a:blip r:embed="rId3"/>
          <a:srcRect/>
          <a:stretch>
            <a:fillRect/>
          </a:stretch>
        </p:blipFill>
        <p:spPr bwMode="auto">
          <a:xfrm>
            <a:off x="9525" y="1143000"/>
            <a:ext cx="3076575" cy="2057400"/>
          </a:xfrm>
          <a:prstGeom prst="rect">
            <a:avLst/>
          </a:prstGeom>
          <a:noFill/>
          <a:ln w="9525">
            <a:noFill/>
            <a:miter lim="800000"/>
            <a:headEnd/>
            <a:tailEnd/>
          </a:ln>
        </p:spPr>
      </p:pic>
      <p:graphicFrame>
        <p:nvGraphicFramePr>
          <p:cNvPr id="24" name="Diagram 23"/>
          <p:cNvGraphicFramePr/>
          <p:nvPr/>
        </p:nvGraphicFramePr>
        <p:xfrm>
          <a:off x="1792288" y="13258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6087" name="Picture 24" descr="Lafayette_city_flag.gif"/>
          <p:cNvPicPr>
            <a:picLocks noChangeAspect="1"/>
          </p:cNvPicPr>
          <p:nvPr/>
        </p:nvPicPr>
        <p:blipFill>
          <a:blip r:embed="rId9"/>
          <a:srcRect/>
          <a:stretch>
            <a:fillRect/>
          </a:stretch>
        </p:blipFill>
        <p:spPr bwMode="auto">
          <a:xfrm>
            <a:off x="6561138" y="4479925"/>
            <a:ext cx="2582862" cy="1592263"/>
          </a:xfrm>
          <a:prstGeom prst="rect">
            <a:avLst/>
          </a:prstGeom>
          <a:noFill/>
          <a:ln w="9525">
            <a:noFill/>
            <a:miter lim="800000"/>
            <a:headEnd/>
            <a:tailEnd/>
          </a:ln>
        </p:spPr>
      </p:pic>
      <p:sp>
        <p:nvSpPr>
          <p:cNvPr id="46088" name="TextBox 8"/>
          <p:cNvSpPr txBox="1">
            <a:spLocks noChangeArrowheads="1"/>
          </p:cNvSpPr>
          <p:nvPr/>
        </p:nvSpPr>
        <p:spPr bwMode="auto">
          <a:xfrm>
            <a:off x="9525" y="3382963"/>
            <a:ext cx="3343275" cy="3170237"/>
          </a:xfrm>
          <a:prstGeom prst="rect">
            <a:avLst/>
          </a:prstGeom>
          <a:noFill/>
          <a:ln w="9525">
            <a:noFill/>
            <a:miter lim="800000"/>
            <a:headEnd/>
            <a:tailEnd/>
          </a:ln>
        </p:spPr>
        <p:txBody>
          <a:bodyPr>
            <a:spAutoFit/>
          </a:bodyPr>
          <a:lstStyle/>
          <a:p>
            <a:pPr fontAlgn="t"/>
            <a:r>
              <a:rPr lang="en-US" b="1">
                <a:solidFill>
                  <a:srgbClr val="C00000"/>
                </a:solidFill>
              </a:rPr>
              <a:t>Address:‎</a:t>
            </a:r>
          </a:p>
          <a:p>
            <a:pPr fontAlgn="t"/>
            <a:r>
              <a:rPr lang="en-US" b="1" u="sng">
                <a:solidFill>
                  <a:srgbClr val="C00000"/>
                </a:solidFill>
              </a:rPr>
              <a:t>110 Travis St </a:t>
            </a:r>
            <a:r>
              <a:rPr lang="en-US" b="1">
                <a:solidFill>
                  <a:srgbClr val="C00000"/>
                </a:solidFill>
              </a:rPr>
              <a:t>Rm 89, The Travis Technology Center,</a:t>
            </a:r>
            <a:r>
              <a:rPr lang="en-US">
                <a:solidFill>
                  <a:srgbClr val="C00000"/>
                </a:solidFill>
              </a:rPr>
              <a:t> </a:t>
            </a:r>
            <a:r>
              <a:rPr lang="en-US" b="1" u="sng">
                <a:solidFill>
                  <a:srgbClr val="C00000"/>
                </a:solidFill>
              </a:rPr>
              <a:t>Lfyt., LA</a:t>
            </a:r>
            <a:endParaRPr lang="en-US" b="1">
              <a:solidFill>
                <a:srgbClr val="C00000"/>
              </a:solidFill>
            </a:endParaRPr>
          </a:p>
          <a:p>
            <a:pPr fontAlgn="t"/>
            <a:r>
              <a:rPr lang="en-US" b="1" u="sng">
                <a:solidFill>
                  <a:srgbClr val="C00000"/>
                </a:solidFill>
              </a:rPr>
              <a:t>70503</a:t>
            </a:r>
          </a:p>
          <a:p>
            <a:pPr fontAlgn="t"/>
            <a:r>
              <a:rPr lang="en-US" sz="1600" b="1">
                <a:solidFill>
                  <a:srgbClr val="C00000"/>
                </a:solidFill>
              </a:rPr>
              <a:t>email at cajun_score@yahoo.com</a:t>
            </a:r>
          </a:p>
          <a:p>
            <a:pPr fontAlgn="t"/>
            <a:endParaRPr lang="en-US" b="1">
              <a:solidFill>
                <a:srgbClr val="C00000"/>
              </a:solidFill>
            </a:endParaRPr>
          </a:p>
        </p:txBody>
      </p:sp>
      <p:sp>
        <p:nvSpPr>
          <p:cNvPr id="46089" name="TextBox 10"/>
          <p:cNvSpPr txBox="1">
            <a:spLocks noChangeArrowheads="1"/>
          </p:cNvSpPr>
          <p:nvPr/>
        </p:nvSpPr>
        <p:spPr bwMode="auto">
          <a:xfrm>
            <a:off x="6561138" y="1143000"/>
            <a:ext cx="2582862" cy="1570038"/>
          </a:xfrm>
          <a:prstGeom prst="rect">
            <a:avLst/>
          </a:prstGeom>
          <a:noFill/>
          <a:ln w="9525">
            <a:noFill/>
            <a:miter lim="800000"/>
            <a:headEnd/>
            <a:tailEnd/>
          </a:ln>
        </p:spPr>
        <p:txBody>
          <a:bodyPr>
            <a:spAutoFit/>
          </a:bodyPr>
          <a:lstStyle/>
          <a:p>
            <a:r>
              <a:rPr lang="fr-FR">
                <a:solidFill>
                  <a:srgbClr val="C00000"/>
                </a:solidFill>
              </a:rPr>
              <a:t>Phone</a:t>
            </a:r>
          </a:p>
          <a:p>
            <a:r>
              <a:rPr lang="fr-FR">
                <a:solidFill>
                  <a:srgbClr val="C00000"/>
                </a:solidFill>
              </a:rPr>
              <a:t>1-(337) 889-0214 Fax </a:t>
            </a:r>
          </a:p>
          <a:p>
            <a:r>
              <a:rPr lang="fr-FR">
                <a:solidFill>
                  <a:srgbClr val="C00000"/>
                </a:solidFill>
              </a:rPr>
              <a:t>1-(337)889-0212</a:t>
            </a:r>
            <a:r>
              <a:rPr lang="fr-FR"/>
              <a:t>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33525" y="474663"/>
            <a:ext cx="5486400" cy="566737"/>
          </a:xfrm>
        </p:spPr>
        <p:txBody>
          <a:bodyPr>
            <a:noAutofit/>
          </a:bodyPr>
          <a:lstStyle/>
          <a:p>
            <a:pPr algn="ctr">
              <a:defRPr/>
            </a:pPr>
            <a:r>
              <a:rPr lang="en-US" sz="4400" dirty="0" smtClean="0"/>
              <a:t>SCORE   ACADIANA</a:t>
            </a:r>
            <a:endParaRPr lang="en-US" sz="4400" dirty="0"/>
          </a:p>
        </p:txBody>
      </p:sp>
      <p:sp>
        <p:nvSpPr>
          <p:cNvPr id="12" name="Text Placeholder 11"/>
          <p:cNvSpPr>
            <a:spLocks noGrp="1"/>
          </p:cNvSpPr>
          <p:nvPr>
            <p:ph type="body" sz="half" idx="2"/>
          </p:nvPr>
        </p:nvSpPr>
        <p:spPr>
          <a:xfrm>
            <a:off x="0" y="4740275"/>
            <a:ext cx="5765800" cy="1116013"/>
          </a:xfrm>
        </p:spPr>
        <p:txBody>
          <a:bodyPr>
            <a:noAutofit/>
          </a:bodyPr>
          <a:lstStyle/>
          <a:p>
            <a:pPr>
              <a:buFont typeface="Arial" pitchFamily="-110" charset="-52"/>
              <a:buNone/>
              <a:defRPr/>
            </a:pPr>
            <a:r>
              <a:rPr lang="en-US" sz="3200" b="1" u="sng" dirty="0" smtClean="0">
                <a:solidFill>
                  <a:schemeClr val="accent1">
                    <a:lumMod val="50000"/>
                  </a:schemeClr>
                </a:solidFill>
              </a:rPr>
              <a:t>ACADIANA  NEEDS  </a:t>
            </a:r>
          </a:p>
          <a:p>
            <a:pPr>
              <a:buFont typeface="Arial" pitchFamily="-110" charset="-52"/>
              <a:buNone/>
              <a:defRPr/>
            </a:pPr>
            <a:r>
              <a:rPr lang="en-US" sz="5400" b="1" u="sng" dirty="0" smtClean="0">
                <a:solidFill>
                  <a:srgbClr val="FF0000"/>
                </a:solidFill>
              </a:rPr>
              <a:t>YOU </a:t>
            </a:r>
            <a:r>
              <a:rPr lang="en-US" sz="2000" b="1" u="sng" dirty="0" smtClean="0">
                <a:solidFill>
                  <a:srgbClr val="FF0000"/>
                </a:solidFill>
              </a:rPr>
              <a:t>to volunteer with SCORE</a:t>
            </a:r>
            <a:endParaRPr lang="en-US" sz="2000" b="1" u="sng" dirty="0">
              <a:solidFill>
                <a:srgbClr val="FF0000"/>
              </a:solidFill>
            </a:endParaRPr>
          </a:p>
        </p:txBody>
      </p:sp>
      <p:pic>
        <p:nvPicPr>
          <p:cNvPr id="18435" name="Picture 10"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18436" name="Picture 12" descr="http://www.volunteercenter.score.org/images_global/shim.gif"/>
          <p:cNvPicPr>
            <a:picLocks noChangeAspect="1" noChangeArrowheads="1"/>
          </p:cNvPicPr>
          <p:nvPr/>
        </p:nvPicPr>
        <p:blipFill>
          <a:blip r:embed="rId2"/>
          <a:srcRect/>
          <a:stretch>
            <a:fillRect/>
          </a:stretch>
        </p:blipFill>
        <p:spPr bwMode="auto">
          <a:xfrm>
            <a:off x="0" y="0"/>
            <a:ext cx="9525" cy="190500"/>
          </a:xfrm>
          <a:prstGeom prst="rect">
            <a:avLst/>
          </a:prstGeom>
          <a:noFill/>
          <a:ln w="9525">
            <a:noFill/>
            <a:miter lim="800000"/>
            <a:headEnd/>
            <a:tailEnd/>
          </a:ln>
        </p:spPr>
      </p:pic>
      <p:pic>
        <p:nvPicPr>
          <p:cNvPr id="18437" name="Picture 13"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sp>
        <p:nvSpPr>
          <p:cNvPr id="18438" name="Rectangle 21"/>
          <p:cNvSpPr>
            <a:spLocks noChangeArrowheads="1"/>
          </p:cNvSpPr>
          <p:nvPr/>
        </p:nvSpPr>
        <p:spPr bwMode="auto">
          <a:xfrm>
            <a:off x="288925" y="1203325"/>
            <a:ext cx="8504238" cy="3201988"/>
          </a:xfrm>
          <a:prstGeom prst="rect">
            <a:avLst/>
          </a:prstGeom>
          <a:noFill/>
          <a:ln w="9525">
            <a:noFill/>
            <a:miter lim="800000"/>
            <a:headEnd/>
            <a:tailEnd/>
          </a:ln>
        </p:spPr>
        <p:txBody>
          <a:bodyPr>
            <a:spAutoFit/>
          </a:bodyPr>
          <a:lstStyle/>
          <a:p>
            <a:r>
              <a:rPr lang="en-US" sz="3600" b="1"/>
              <a:t>Get free and confidential mentoring</a:t>
            </a:r>
          </a:p>
          <a:p>
            <a:r>
              <a:rPr lang="en-US" sz="4000" b="1"/>
              <a:t>From one of our 13,000 mentors</a:t>
            </a:r>
          </a:p>
          <a:p>
            <a:r>
              <a:rPr lang="en-US" sz="6600"/>
              <a:t>364chapters</a:t>
            </a:r>
          </a:p>
          <a:p>
            <a:r>
              <a:rPr lang="en-US" sz="6000" b="1"/>
              <a:t>500+skills</a:t>
            </a:r>
          </a:p>
        </p:txBody>
      </p:sp>
      <p:pic>
        <p:nvPicPr>
          <p:cNvPr id="18439" name="Picture 7" descr="chapter-slide-mentor.png"/>
          <p:cNvPicPr>
            <a:picLocks noChangeAspect="1"/>
          </p:cNvPicPr>
          <p:nvPr/>
        </p:nvPicPr>
        <p:blipFill>
          <a:blip r:embed="rId3"/>
          <a:srcRect l="48697" t="7545" b="163"/>
          <a:stretch>
            <a:fillRect/>
          </a:stretch>
        </p:blipFill>
        <p:spPr bwMode="auto">
          <a:xfrm>
            <a:off x="5381625" y="2727325"/>
            <a:ext cx="3327400" cy="3128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92288" y="4800600"/>
            <a:ext cx="5486400" cy="1158875"/>
          </a:xfrm>
        </p:spPr>
        <p:txBody>
          <a:bodyPr>
            <a:noAutofit/>
          </a:bodyPr>
          <a:lstStyle/>
          <a:p>
            <a:pPr algn="ctr">
              <a:defRPr/>
            </a:pPr>
            <a:r>
              <a:rPr lang="en-US" sz="4400" dirty="0" smtClean="0">
                <a:solidFill>
                  <a:srgbClr val="FF0000"/>
                </a:solidFill>
              </a:rPr>
              <a:t>World-Wide Partnership  Reach</a:t>
            </a:r>
            <a:endParaRPr lang="en-US" sz="4400" dirty="0">
              <a:solidFill>
                <a:srgbClr val="FF0000"/>
              </a:solidFill>
            </a:endParaRPr>
          </a:p>
        </p:txBody>
      </p:sp>
      <p:pic>
        <p:nvPicPr>
          <p:cNvPr id="19458" name="Picture 10"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19459" name="Picture 11" descr="sponsors"/>
          <p:cNvPicPr>
            <a:picLocks noChangeAspect="1" noChangeArrowheads="1"/>
          </p:cNvPicPr>
          <p:nvPr/>
        </p:nvPicPr>
        <p:blipFill>
          <a:blip r:embed="rId3"/>
          <a:srcRect/>
          <a:stretch>
            <a:fillRect/>
          </a:stretch>
        </p:blipFill>
        <p:spPr bwMode="auto">
          <a:xfrm>
            <a:off x="0" y="0"/>
            <a:ext cx="7972425" cy="3171825"/>
          </a:xfrm>
          <a:prstGeom prst="rect">
            <a:avLst/>
          </a:prstGeom>
          <a:noFill/>
          <a:ln w="9525">
            <a:noFill/>
            <a:miter lim="800000"/>
            <a:headEnd/>
            <a:tailEnd/>
          </a:ln>
        </p:spPr>
      </p:pic>
      <p:pic>
        <p:nvPicPr>
          <p:cNvPr id="19460" name="Picture 12" descr="http://www.volunteercenter.score.org/images_global/shim.gif"/>
          <p:cNvPicPr>
            <a:picLocks noChangeAspect="1" noChangeArrowheads="1"/>
          </p:cNvPicPr>
          <p:nvPr/>
        </p:nvPicPr>
        <p:blipFill>
          <a:blip r:embed="rId2"/>
          <a:srcRect/>
          <a:stretch>
            <a:fillRect/>
          </a:stretch>
        </p:blipFill>
        <p:spPr bwMode="auto">
          <a:xfrm>
            <a:off x="0" y="0"/>
            <a:ext cx="9525" cy="190500"/>
          </a:xfrm>
          <a:prstGeom prst="rect">
            <a:avLst/>
          </a:prstGeom>
          <a:noFill/>
          <a:ln w="9525">
            <a:noFill/>
            <a:miter lim="800000"/>
            <a:headEnd/>
            <a:tailEnd/>
          </a:ln>
        </p:spPr>
      </p:pic>
      <p:pic>
        <p:nvPicPr>
          <p:cNvPr id="19461" name="Picture 13" descr="http://www.volunteercenter.score.org/images_global/shim.gif"/>
          <p:cNvPicPr>
            <a:picLocks noChangeAspect="1" noChangeArrowheads="1"/>
          </p:cNvPicPr>
          <p:nvPr/>
        </p:nvPicPr>
        <p:blipFill>
          <a:blip r:embed="rId2"/>
          <a:srcRect/>
          <a:stretch>
            <a:fillRect/>
          </a:stretch>
        </p:blipFill>
        <p:spPr bwMode="auto">
          <a:xfrm>
            <a:off x="0" y="0"/>
            <a:ext cx="9525" cy="95250"/>
          </a:xfrm>
          <a:prstGeom prst="rect">
            <a:avLst/>
          </a:prstGeom>
          <a:noFill/>
          <a:ln w="9525">
            <a:noFill/>
            <a:miter lim="800000"/>
            <a:headEnd/>
            <a:tailEnd/>
          </a:ln>
        </p:spPr>
      </p:pic>
      <p:pic>
        <p:nvPicPr>
          <p:cNvPr id="19462" name="Picture 14" descr="walmart"/>
          <p:cNvPicPr>
            <a:picLocks noChangeAspect="1" noChangeArrowheads="1"/>
          </p:cNvPicPr>
          <p:nvPr/>
        </p:nvPicPr>
        <p:blipFill>
          <a:blip r:embed="rId4"/>
          <a:srcRect/>
          <a:stretch>
            <a:fillRect/>
          </a:stretch>
        </p:blipFill>
        <p:spPr bwMode="auto">
          <a:xfrm>
            <a:off x="517525" y="3581400"/>
            <a:ext cx="3057525" cy="723900"/>
          </a:xfrm>
          <a:prstGeom prst="rect">
            <a:avLst/>
          </a:prstGeom>
          <a:noFill/>
          <a:ln w="9525">
            <a:noFill/>
            <a:miter lim="800000"/>
            <a:headEnd/>
            <a:tailEnd/>
          </a:ln>
        </p:spPr>
      </p:pic>
      <p:pic>
        <p:nvPicPr>
          <p:cNvPr id="19463" name="Picture 1"/>
          <p:cNvPicPr>
            <a:picLocks noChangeAspect="1"/>
          </p:cNvPicPr>
          <p:nvPr/>
        </p:nvPicPr>
        <p:blipFill>
          <a:blip r:embed="rId5"/>
          <a:srcRect/>
          <a:stretch>
            <a:fillRect/>
          </a:stretch>
        </p:blipFill>
        <p:spPr bwMode="auto">
          <a:xfrm>
            <a:off x="4314825" y="3581400"/>
            <a:ext cx="3657600" cy="457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800100" y="342900"/>
            <a:ext cx="7505700" cy="846138"/>
          </a:xfrm>
        </p:spPr>
        <p:txBody>
          <a:bodyPr/>
          <a:lstStyle/>
          <a:p>
            <a:pPr eaLnBrk="1" hangingPunct="1">
              <a:defRPr/>
            </a:pPr>
            <a:r>
              <a:rPr lang="en-US" dirty="0" smtClean="0">
                <a:solidFill>
                  <a:schemeClr val="bg2">
                    <a:lumMod val="75000"/>
                  </a:schemeClr>
                </a:solidFill>
              </a:rPr>
              <a:t>About </a:t>
            </a:r>
            <a:r>
              <a:rPr lang="en-US" dirty="0" smtClean="0"/>
              <a:t> </a:t>
            </a:r>
            <a:r>
              <a:rPr lang="en-US" dirty="0" smtClean="0">
                <a:solidFill>
                  <a:srgbClr val="FF0000"/>
                </a:solidFill>
              </a:rPr>
              <a:t>ACADIANA</a:t>
            </a:r>
            <a:r>
              <a:rPr lang="en-US" dirty="0" smtClean="0"/>
              <a:t> SCORE</a:t>
            </a:r>
          </a:p>
        </p:txBody>
      </p:sp>
      <p:sp>
        <p:nvSpPr>
          <p:cNvPr id="16387" name="Rectangle 3"/>
          <p:cNvSpPr>
            <a:spLocks noGrp="1" noChangeArrowheads="1"/>
          </p:cNvSpPr>
          <p:nvPr>
            <p:ph idx="1"/>
          </p:nvPr>
        </p:nvSpPr>
        <p:spPr>
          <a:xfrm>
            <a:off x="3657600" y="1598613"/>
            <a:ext cx="4914900" cy="4229100"/>
          </a:xfrm>
        </p:spPr>
        <p:txBody>
          <a:bodyPr/>
          <a:lstStyle/>
          <a:p>
            <a:pPr eaLnBrk="1" hangingPunct="1">
              <a:defRPr/>
            </a:pPr>
            <a:r>
              <a:rPr lang="en-US" sz="2400" dirty="0" smtClean="0">
                <a:solidFill>
                  <a:schemeClr val="accent4"/>
                </a:solidFill>
              </a:rPr>
              <a:t>Successful and experienced executives acting as volunteers</a:t>
            </a:r>
          </a:p>
          <a:p>
            <a:pPr eaLnBrk="1" hangingPunct="1">
              <a:defRPr/>
            </a:pPr>
            <a:r>
              <a:rPr lang="en-US" sz="2400" dirty="0" smtClean="0">
                <a:solidFill>
                  <a:schemeClr val="accent4"/>
                </a:solidFill>
              </a:rPr>
              <a:t>Seminars and workshops</a:t>
            </a:r>
          </a:p>
          <a:p>
            <a:pPr eaLnBrk="1" hangingPunct="1">
              <a:defRPr/>
            </a:pPr>
            <a:r>
              <a:rPr lang="en-US" sz="2400" dirty="0" smtClean="0">
                <a:solidFill>
                  <a:schemeClr val="accent4"/>
                </a:solidFill>
              </a:rPr>
              <a:t>Free Mentoring</a:t>
            </a:r>
          </a:p>
          <a:p>
            <a:pPr lvl="1" eaLnBrk="1" hangingPunct="1">
              <a:defRPr/>
            </a:pPr>
            <a:r>
              <a:rPr lang="en-US" dirty="0" smtClean="0">
                <a:solidFill>
                  <a:schemeClr val="accent4"/>
                </a:solidFill>
              </a:rPr>
              <a:t>One-on-one</a:t>
            </a:r>
          </a:p>
          <a:p>
            <a:pPr lvl="1" eaLnBrk="1" hangingPunct="1">
              <a:defRPr/>
            </a:pPr>
            <a:r>
              <a:rPr lang="en-US" dirty="0" smtClean="0">
                <a:solidFill>
                  <a:schemeClr val="accent4"/>
                </a:solidFill>
              </a:rPr>
              <a:t>E-mail</a:t>
            </a:r>
          </a:p>
          <a:p>
            <a:pPr eaLnBrk="1" hangingPunct="1">
              <a:defRPr/>
            </a:pPr>
            <a:r>
              <a:rPr lang="en-US" sz="2400" b="1" dirty="0" smtClean="0">
                <a:solidFill>
                  <a:schemeClr val="accent4"/>
                </a:solidFill>
              </a:rPr>
              <a:t>Resources for small business:</a:t>
            </a:r>
          </a:p>
          <a:p>
            <a:pPr eaLnBrk="1" hangingPunct="1">
              <a:defRPr/>
            </a:pPr>
            <a:r>
              <a:rPr lang="en-US" sz="2400" b="1" dirty="0" smtClean="0">
                <a:solidFill>
                  <a:schemeClr val="accent4"/>
                </a:solidFill>
              </a:rPr>
              <a:t>http://www.score.org/</a:t>
            </a:r>
          </a:p>
          <a:p>
            <a:pPr eaLnBrk="1" hangingPunct="1">
              <a:defRPr/>
            </a:pPr>
            <a:r>
              <a:rPr lang="en-US" sz="2400" b="1" dirty="0" smtClean="0">
                <a:solidFill>
                  <a:schemeClr val="accent4"/>
                </a:solidFill>
                <a:hlinkClick r:id="rId3"/>
              </a:rPr>
              <a:t>http://www.lafayettescore.org/</a:t>
            </a:r>
            <a:endParaRPr lang="en-US" sz="2400" b="1" dirty="0" smtClean="0">
              <a:solidFill>
                <a:schemeClr val="accent4"/>
              </a:solidFill>
            </a:endParaRPr>
          </a:p>
          <a:p>
            <a:pPr eaLnBrk="1" hangingPunct="1">
              <a:defRPr/>
            </a:pPr>
            <a:endParaRPr lang="en-US" sz="2400" b="1" dirty="0" smtClean="0">
              <a:solidFill>
                <a:schemeClr val="accent4"/>
              </a:solidFill>
            </a:endParaRPr>
          </a:p>
          <a:p>
            <a:pPr eaLnBrk="1" hangingPunct="1">
              <a:lnSpc>
                <a:spcPct val="90000"/>
              </a:lnSpc>
              <a:defRPr/>
            </a:pPr>
            <a:endParaRPr lang="en-US" sz="2700" dirty="0" smtClean="0"/>
          </a:p>
        </p:txBody>
      </p:sp>
      <p:pic>
        <p:nvPicPr>
          <p:cNvPr id="10244" name="Picture 7" descr="45377598"/>
          <p:cNvPicPr>
            <a:picLocks noChangeAspect="1" noChangeArrowheads="1"/>
          </p:cNvPicPr>
          <p:nvPr/>
        </p:nvPicPr>
        <p:blipFill>
          <a:blip r:embed="rId4" cstate="print"/>
          <a:srcRect/>
          <a:stretch>
            <a:fillRect/>
          </a:stretch>
        </p:blipFill>
        <p:spPr bwMode="auto">
          <a:xfrm>
            <a:off x="750863" y="1599028"/>
            <a:ext cx="2538413" cy="3810000"/>
          </a:xfrm>
          <a:prstGeom prst="roundRect">
            <a:avLst>
              <a:gd name="adj" fmla="val 8594"/>
            </a:avLst>
          </a:prstGeom>
          <a:solidFill>
            <a:srgbClr val="FFFFFF">
              <a:shade val="85000"/>
            </a:srgbClr>
          </a:solidFill>
          <a:ln>
            <a:noFill/>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8" descr="page22_imageJPEG.jpg"/>
          <p:cNvPicPr>
            <a:picLocks noChangeAspect="1"/>
          </p:cNvPicPr>
          <p:nvPr/>
        </p:nvPicPr>
        <p:blipFill>
          <a:blip r:embed="rId3" cstate="print"/>
          <a:srcRect/>
          <a:stretch>
            <a:fillRect/>
          </a:stretch>
        </p:blipFill>
        <p:spPr bwMode="auto">
          <a:xfrm>
            <a:off x="745588" y="1604547"/>
            <a:ext cx="2541587" cy="3813175"/>
          </a:xfrm>
          <a:prstGeom prst="roundRect">
            <a:avLst>
              <a:gd name="adj" fmla="val 8594"/>
            </a:avLst>
          </a:prstGeom>
          <a:solidFill>
            <a:srgbClr val="FFFFFF">
              <a:shade val="85000"/>
            </a:srgbClr>
          </a:solidFill>
          <a:ln>
            <a:noFill/>
          </a:ln>
          <a:effectLst/>
        </p:spPr>
      </p:pic>
      <p:sp>
        <p:nvSpPr>
          <p:cNvPr id="17411" name="Title 1"/>
          <p:cNvSpPr>
            <a:spLocks noGrp="1"/>
          </p:cNvSpPr>
          <p:nvPr>
            <p:ph type="title"/>
          </p:nvPr>
        </p:nvSpPr>
        <p:spPr>
          <a:xfrm>
            <a:off x="457200" y="0"/>
            <a:ext cx="8229600" cy="1020763"/>
          </a:xfrm>
        </p:spPr>
        <p:txBody>
          <a:bodyPr>
            <a:normAutofit fontScale="90000"/>
          </a:bodyPr>
          <a:lstStyle/>
          <a:p>
            <a:pPr eaLnBrk="1" hangingPunct="1">
              <a:defRPr/>
            </a:pPr>
            <a:r>
              <a:rPr lang="en-US" dirty="0" smtClean="0">
                <a:solidFill>
                  <a:srgbClr val="FF0000"/>
                </a:solidFill>
              </a:rPr>
              <a:t>ACADIANA </a:t>
            </a:r>
            <a:r>
              <a:rPr lang="en-US" dirty="0" smtClean="0"/>
              <a:t> SCORE</a:t>
            </a:r>
            <a:br>
              <a:rPr lang="en-US" dirty="0" smtClean="0"/>
            </a:br>
            <a:r>
              <a:rPr lang="en-US" dirty="0" smtClean="0"/>
              <a:t>Mentoring Location</a:t>
            </a:r>
          </a:p>
        </p:txBody>
      </p:sp>
      <p:sp>
        <p:nvSpPr>
          <p:cNvPr id="17412" name="Content Placeholder 2"/>
          <p:cNvSpPr>
            <a:spLocks noGrp="1"/>
          </p:cNvSpPr>
          <p:nvPr>
            <p:ph idx="1"/>
          </p:nvPr>
        </p:nvSpPr>
        <p:spPr>
          <a:xfrm>
            <a:off x="3287713" y="1600200"/>
            <a:ext cx="5856287" cy="4229100"/>
          </a:xfrm>
        </p:spPr>
        <p:txBody>
          <a:bodyPr>
            <a:normAutofit fontScale="92500" lnSpcReduction="20000"/>
          </a:bodyPr>
          <a:lstStyle/>
          <a:p>
            <a:pPr fontAlgn="t">
              <a:defRPr/>
            </a:pPr>
            <a:r>
              <a:rPr lang="en-US" sz="5400" b="1" dirty="0" smtClean="0">
                <a:solidFill>
                  <a:schemeClr val="accent4"/>
                </a:solidFill>
              </a:rPr>
              <a:t>Address:‎</a:t>
            </a:r>
          </a:p>
          <a:p>
            <a:pPr fontAlgn="t">
              <a:defRPr/>
            </a:pPr>
            <a:r>
              <a:rPr lang="en-US" sz="5400" b="1" dirty="0" smtClean="0">
                <a:solidFill>
                  <a:schemeClr val="accent4"/>
                </a:solidFill>
              </a:rPr>
              <a:t> </a:t>
            </a:r>
            <a:r>
              <a:rPr lang="en-US" sz="5400" b="1" u="sng" dirty="0" smtClean="0">
                <a:solidFill>
                  <a:schemeClr val="accent4"/>
                </a:solidFill>
              </a:rPr>
              <a:t>110 Travis St</a:t>
            </a:r>
            <a:endParaRPr lang="en-US" sz="5400" b="1" dirty="0" smtClean="0">
              <a:solidFill>
                <a:schemeClr val="accent4"/>
              </a:solidFill>
            </a:endParaRPr>
          </a:p>
          <a:p>
            <a:pPr fontAlgn="t">
              <a:defRPr/>
            </a:pPr>
            <a:r>
              <a:rPr lang="en-US" sz="5400" b="1" u="sng" dirty="0" smtClean="0">
                <a:solidFill>
                  <a:schemeClr val="accent4"/>
                </a:solidFill>
              </a:rPr>
              <a:t>Lafayette, LA 70503</a:t>
            </a:r>
          </a:p>
          <a:p>
            <a:pPr fontAlgn="t">
              <a:defRPr/>
            </a:pPr>
            <a:r>
              <a:rPr lang="en-US" sz="3300" b="1" dirty="0" smtClean="0">
                <a:solidFill>
                  <a:srgbClr val="C00000"/>
                </a:solidFill>
              </a:rPr>
              <a:t>email at </a:t>
            </a:r>
            <a:r>
              <a:rPr lang="en-US" sz="3300" b="1" dirty="0" smtClean="0">
                <a:solidFill>
                  <a:srgbClr val="000099"/>
                </a:solidFill>
                <a:hlinkClick r:id="rId4"/>
              </a:rPr>
              <a:t>cajun_score@yahoo.com</a:t>
            </a:r>
            <a:endParaRPr lang="en-US" sz="3300" b="1" dirty="0" smtClean="0">
              <a:solidFill>
                <a:srgbClr val="000099"/>
              </a:solidFill>
            </a:endParaRPr>
          </a:p>
          <a:p>
            <a:pPr fontAlgn="t">
              <a:defRPr/>
            </a:pPr>
            <a:r>
              <a:rPr lang="fr-FR" sz="3600" b="1" dirty="0" smtClean="0">
                <a:solidFill>
                  <a:srgbClr val="C00000"/>
                </a:solidFill>
              </a:rPr>
              <a:t>1-(337) 889-0214</a:t>
            </a:r>
            <a:endParaRPr lang="en-US" sz="3300" b="1" dirty="0" smtClean="0">
              <a:solidFill>
                <a:srgbClr val="C00000"/>
              </a:solidFill>
            </a:endParaRPr>
          </a:p>
          <a:p>
            <a:pPr fontAlgn="t">
              <a:defRPr/>
            </a:pPr>
            <a:endParaRPr lang="en-US" sz="3300" b="1" dirty="0" smtClean="0">
              <a:solidFill>
                <a:srgbClr val="C00000"/>
              </a:solidFill>
            </a:endParaRPr>
          </a:p>
          <a:p>
            <a:pPr fontAlgn="t">
              <a:defRPr/>
            </a:pPr>
            <a:endParaRPr lang="en-US" sz="5400" b="1" dirty="0" smtClean="0">
              <a:solidFill>
                <a:schemeClr val="accent4"/>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266700" y="3657600"/>
            <a:ext cx="8610600" cy="723900"/>
          </a:xfrm>
          <a:prstGeom prst="rect">
            <a:avLst/>
          </a:prstGeom>
          <a:noFill/>
          <a:ln w="9525">
            <a:noFill/>
            <a:miter lim="800000"/>
            <a:headEnd/>
            <a:tailEnd/>
          </a:ln>
        </p:spPr>
        <p:txBody>
          <a:bodyPr anchor="ctr"/>
          <a:lstStyle/>
          <a:p>
            <a:pPr algn="ctr">
              <a:lnSpc>
                <a:spcPts val="4175"/>
              </a:lnSpc>
            </a:pPr>
            <a:r>
              <a:rPr lang="en-US" sz="4000">
                <a:solidFill>
                  <a:srgbClr val="146EB9"/>
                </a:solidFill>
                <a:latin typeface="Gill Sans MT" pitchFamily="34" charset="0"/>
              </a:rPr>
              <a:t>Simple Steps</a:t>
            </a:r>
            <a:br>
              <a:rPr lang="en-US" sz="4000">
                <a:solidFill>
                  <a:srgbClr val="146EB9"/>
                </a:solidFill>
                <a:latin typeface="Gill Sans MT" pitchFamily="34" charset="0"/>
              </a:rPr>
            </a:br>
            <a:r>
              <a:rPr lang="en-US" sz="4000">
                <a:solidFill>
                  <a:srgbClr val="146EB9"/>
                </a:solidFill>
                <a:latin typeface="Gill Sans MT" pitchFamily="34" charset="0"/>
              </a:rPr>
              <a:t>for Starting Your Business</a:t>
            </a:r>
            <a:endParaRPr lang="en-US" sz="3200">
              <a:solidFill>
                <a:srgbClr val="000000"/>
              </a:solidFill>
              <a:latin typeface="Gill Sans MT" pitchFamily="34" charset="0"/>
            </a:endParaRPr>
          </a:p>
        </p:txBody>
      </p:sp>
      <p:sp>
        <p:nvSpPr>
          <p:cNvPr id="12291" name="Title 13"/>
          <p:cNvSpPr>
            <a:spLocks noGrp="1"/>
          </p:cNvSpPr>
          <p:nvPr>
            <p:ph type="title"/>
          </p:nvPr>
        </p:nvSpPr>
        <p:spPr>
          <a:xfrm>
            <a:off x="914400" y="4686300"/>
            <a:ext cx="7543800" cy="846138"/>
          </a:xfrm>
        </p:spPr>
        <p:txBody>
          <a:bodyPr>
            <a:normAutofit fontScale="90000"/>
          </a:bodyPr>
          <a:lstStyle/>
          <a:p>
            <a:pPr eaLnBrk="1" hangingPunct="1">
              <a:defRPr/>
            </a:pPr>
            <a:r>
              <a:rPr lang="en-US" smtClean="0">
                <a:solidFill>
                  <a:srgbClr val="7D9F3E"/>
                </a:solidFill>
              </a:rPr>
              <a:t/>
            </a:r>
            <a:br>
              <a:rPr lang="en-US" smtClean="0">
                <a:solidFill>
                  <a:srgbClr val="7D9F3E"/>
                </a:solidFill>
              </a:rPr>
            </a:br>
            <a:r>
              <a:rPr lang="en-US" b="1" smtClean="0">
                <a:solidFill>
                  <a:srgbClr val="7D9F3E"/>
                </a:solidFill>
              </a:rPr>
              <a:t>Start-up</a:t>
            </a:r>
            <a:r>
              <a:rPr lang="en-US" b="1" smtClean="0">
                <a:solidFill>
                  <a:srgbClr val="000000"/>
                </a:solidFill>
              </a:rPr>
              <a:t> </a:t>
            </a:r>
            <a:r>
              <a:rPr lang="en-US" b="1" smtClean="0">
                <a:solidFill>
                  <a:srgbClr val="7D9F3E"/>
                </a:solidFill>
              </a:rPr>
              <a:t>Basics</a:t>
            </a:r>
            <a:r>
              <a:rPr lang="en-US" smtClean="0">
                <a:solidFill>
                  <a:srgbClr val="7D9F3E"/>
                </a:solidFill>
              </a:rPr>
              <a:t/>
            </a:r>
            <a:br>
              <a:rPr lang="en-US" smtClean="0">
                <a:solidFill>
                  <a:srgbClr val="7D9F3E"/>
                </a:solidFill>
              </a:rPr>
            </a:br>
            <a:endParaRPr lang="en-US" smtClean="0"/>
          </a:p>
        </p:txBody>
      </p:sp>
      <p:pic>
        <p:nvPicPr>
          <p:cNvPr id="24579" name="Picture 3" descr="background 1.jpg"/>
          <p:cNvPicPr>
            <a:picLocks noChangeAspect="1"/>
          </p:cNvPicPr>
          <p:nvPr/>
        </p:nvPicPr>
        <p:blipFill>
          <a:blip r:embed="rId3"/>
          <a:srcRect l="-221" b="52444"/>
          <a:stretch>
            <a:fillRect/>
          </a:stretch>
        </p:blipFill>
        <p:spPr bwMode="auto">
          <a:xfrm>
            <a:off x="266700" y="0"/>
            <a:ext cx="8591550" cy="326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2697163"/>
            <a:ext cx="8610600" cy="1082675"/>
          </a:xfrm>
          <a:prstGeom prst="rect">
            <a:avLst/>
          </a:prstGeom>
          <a:noFill/>
          <a:ln w="9525">
            <a:noFill/>
            <a:miter lim="800000"/>
            <a:headEnd/>
            <a:tailEnd/>
          </a:ln>
        </p:spPr>
        <p:txBody>
          <a:bodyPr anchor="ctr"/>
          <a:lstStyle/>
          <a:p>
            <a:pPr algn="ctr">
              <a:lnSpc>
                <a:spcPts val="4175"/>
              </a:lnSpc>
            </a:pPr>
            <a:r>
              <a:rPr lang="en-US" sz="3200">
                <a:solidFill>
                  <a:srgbClr val="146EB9"/>
                </a:solidFill>
                <a:latin typeface="Gill Sans MT" pitchFamily="34" charset="0"/>
              </a:rPr>
              <a:t>Simple Steps for Starting Your Business</a:t>
            </a:r>
            <a:endParaRPr lang="en-US" sz="3200">
              <a:solidFill>
                <a:srgbClr val="000000"/>
              </a:solidFill>
              <a:latin typeface="Gill Sans MT" pitchFamily="34" charset="0"/>
            </a:endParaRPr>
          </a:p>
        </p:txBody>
      </p:sp>
      <p:sp>
        <p:nvSpPr>
          <p:cNvPr id="12291" name="Title 13"/>
          <p:cNvSpPr>
            <a:spLocks noGrp="1"/>
          </p:cNvSpPr>
          <p:nvPr>
            <p:ph type="title"/>
          </p:nvPr>
        </p:nvSpPr>
        <p:spPr>
          <a:xfrm>
            <a:off x="914400" y="3489325"/>
            <a:ext cx="7543800" cy="2576513"/>
          </a:xfrm>
        </p:spPr>
        <p:txBody>
          <a:bodyPr>
            <a:normAutofit fontScale="90000"/>
          </a:bodyPr>
          <a:lstStyle/>
          <a:p>
            <a:pPr marL="609600" indent="-609600" eaLnBrk="1" hangingPunct="1">
              <a:defRPr/>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700" b="1" dirty="0" smtClean="0">
                <a:solidFill>
                  <a:schemeClr val="accent4"/>
                </a:solidFill>
              </a:rPr>
              <a:t>Myths</a:t>
            </a:r>
            <a:br>
              <a:rPr lang="en-US" sz="2700" b="1" dirty="0" smtClean="0">
                <a:solidFill>
                  <a:schemeClr val="accent4"/>
                </a:solidFill>
              </a:rPr>
            </a:br>
            <a:r>
              <a:rPr lang="en-US" sz="2700" b="1" dirty="0" smtClean="0">
                <a:solidFill>
                  <a:schemeClr val="accent4"/>
                </a:solidFill>
              </a:rPr>
              <a:t>Business Opportunities</a:t>
            </a:r>
            <a:br>
              <a:rPr lang="en-US" sz="2700" b="1" dirty="0" smtClean="0">
                <a:solidFill>
                  <a:schemeClr val="accent4"/>
                </a:solidFill>
              </a:rPr>
            </a:br>
            <a:r>
              <a:rPr lang="en-US" sz="2700" b="1" dirty="0" smtClean="0">
                <a:solidFill>
                  <a:schemeClr val="accent4"/>
                </a:solidFill>
              </a:rPr>
              <a:t>Assessing Your Journey</a:t>
            </a:r>
            <a:br>
              <a:rPr lang="en-US" sz="2700" b="1" dirty="0" smtClean="0">
                <a:solidFill>
                  <a:schemeClr val="accent4"/>
                </a:solidFill>
              </a:rPr>
            </a:br>
            <a:r>
              <a:rPr lang="en-US" sz="2700" b="1" dirty="0" smtClean="0">
                <a:solidFill>
                  <a:schemeClr val="accent4"/>
                </a:solidFill>
              </a:rPr>
              <a:t>Organization, Insurance, Regulations</a:t>
            </a:r>
            <a:br>
              <a:rPr lang="en-US" sz="2700" b="1" dirty="0" smtClean="0">
                <a:solidFill>
                  <a:schemeClr val="accent4"/>
                </a:solidFill>
              </a:rPr>
            </a:br>
            <a:r>
              <a:rPr lang="en-US" sz="2700" b="1" dirty="0" smtClean="0">
                <a:solidFill>
                  <a:schemeClr val="accent4"/>
                </a:solidFill>
              </a:rPr>
              <a:t>Funding and Cash Management</a:t>
            </a:r>
            <a:br>
              <a:rPr lang="en-US" sz="2700" b="1" dirty="0" smtClean="0">
                <a:solidFill>
                  <a:schemeClr val="accent4"/>
                </a:solidFill>
              </a:rPr>
            </a:br>
            <a:r>
              <a:rPr lang="en-US" sz="2700" b="1" dirty="0" smtClean="0">
                <a:solidFill>
                  <a:schemeClr val="accent4"/>
                </a:solidFill>
              </a:rPr>
              <a:t>Business and Marketing Plans</a:t>
            </a:r>
            <a:br>
              <a:rPr lang="en-US" sz="2700" b="1" dirty="0" smtClean="0">
                <a:solidFill>
                  <a:schemeClr val="accent4"/>
                </a:solidFill>
              </a:rPr>
            </a:br>
            <a:r>
              <a:rPr lang="en-US" sz="2700" b="1" dirty="0" smtClean="0">
                <a:solidFill>
                  <a:schemeClr val="accent4"/>
                </a:solidFill>
              </a:rPr>
              <a:t>Next Steps</a:t>
            </a:r>
            <a:r>
              <a:rPr lang="en-US" dirty="0" smtClean="0"/>
              <a:t/>
            </a:r>
            <a:br>
              <a:rPr lang="en-US" dirty="0" smtClean="0"/>
            </a:br>
            <a:r>
              <a:rPr lang="en-US" dirty="0" smtClean="0">
                <a:solidFill>
                  <a:srgbClr val="7D9F3E"/>
                </a:solidFill>
              </a:rPr>
              <a:t/>
            </a:r>
            <a:br>
              <a:rPr lang="en-US" dirty="0" smtClean="0">
                <a:solidFill>
                  <a:srgbClr val="7D9F3E"/>
                </a:solidFill>
              </a:rPr>
            </a:br>
            <a:r>
              <a:rPr lang="en-US" dirty="0" smtClean="0">
                <a:solidFill>
                  <a:srgbClr val="7D9F3E"/>
                </a:solidFill>
              </a:rPr>
              <a:t/>
            </a:r>
            <a:br>
              <a:rPr lang="en-US" dirty="0" smtClean="0">
                <a:solidFill>
                  <a:srgbClr val="7D9F3E"/>
                </a:solidFill>
              </a:rPr>
            </a:br>
            <a:endParaRPr lang="en-US" dirty="0" smtClean="0"/>
          </a:p>
        </p:txBody>
      </p:sp>
      <p:pic>
        <p:nvPicPr>
          <p:cNvPr id="26627" name="Picture 3" descr="background 1.jpg"/>
          <p:cNvPicPr>
            <a:picLocks noChangeAspect="1"/>
          </p:cNvPicPr>
          <p:nvPr/>
        </p:nvPicPr>
        <p:blipFill>
          <a:blip r:embed="rId3"/>
          <a:srcRect l="-221" b="52444"/>
          <a:stretch>
            <a:fillRect/>
          </a:stretch>
        </p:blipFill>
        <p:spPr bwMode="auto">
          <a:xfrm>
            <a:off x="514350" y="0"/>
            <a:ext cx="7943850"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ChangeArrowheads="1"/>
          </p:cNvSpPr>
          <p:nvPr/>
        </p:nvSpPr>
        <p:spPr bwMode="auto">
          <a:xfrm>
            <a:off x="3048000" y="685800"/>
            <a:ext cx="6096000" cy="685800"/>
          </a:xfrm>
          <a:prstGeom prst="rect">
            <a:avLst/>
          </a:prstGeom>
          <a:noFill/>
          <a:ln w="9525">
            <a:noFill/>
            <a:miter lim="800000"/>
            <a:headEnd/>
            <a:tailEnd/>
          </a:ln>
        </p:spPr>
        <p:txBody>
          <a:bodyPr anchor="ctr"/>
          <a:lstStyle/>
          <a:p>
            <a:pPr algn="ctr"/>
            <a:endParaRPr lang="en-US" sz="4000">
              <a:solidFill>
                <a:srgbClr val="7D9F3E"/>
              </a:solidFill>
            </a:endParaRPr>
          </a:p>
        </p:txBody>
      </p:sp>
      <p:sp>
        <p:nvSpPr>
          <p:cNvPr id="3" name="Title 2"/>
          <p:cNvSpPr>
            <a:spLocks noGrp="1"/>
          </p:cNvSpPr>
          <p:nvPr>
            <p:ph type="title"/>
          </p:nvPr>
        </p:nvSpPr>
        <p:spPr>
          <a:xfrm>
            <a:off x="760413" y="0"/>
            <a:ext cx="7543800" cy="1189038"/>
          </a:xfrm>
        </p:spPr>
        <p:txBody>
          <a:bodyPr>
            <a:normAutofit fontScale="90000"/>
          </a:bodyPr>
          <a:lstStyle/>
          <a:p>
            <a:pPr eaLnBrk="1" hangingPunct="1">
              <a:defRPr/>
            </a:pPr>
            <a:r>
              <a:rPr lang="en-US" dirty="0" smtClean="0"/>
              <a:t/>
            </a:r>
            <a:br>
              <a:rPr lang="en-US" dirty="0" smtClean="0"/>
            </a:br>
            <a:r>
              <a:rPr lang="en-US" sz="4000" dirty="0" smtClean="0">
                <a:solidFill>
                  <a:srgbClr val="146EB9"/>
                </a:solidFill>
                <a:latin typeface="Gill Sans MT" pitchFamily="34" charset="0"/>
              </a:rPr>
              <a:t>Simple Steps for Starting Your Business</a:t>
            </a:r>
            <a:r>
              <a:rPr lang="en-US" dirty="0" smtClean="0">
                <a:solidFill>
                  <a:srgbClr val="000000"/>
                </a:solidFill>
                <a:latin typeface="Gill Sans MT" pitchFamily="34" charset="0"/>
              </a:rPr>
              <a:t/>
            </a:r>
            <a:br>
              <a:rPr lang="en-US" dirty="0" smtClean="0">
                <a:solidFill>
                  <a:srgbClr val="000000"/>
                </a:solidFill>
                <a:latin typeface="Gill Sans MT" pitchFamily="34" charset="0"/>
              </a:rPr>
            </a:br>
            <a:r>
              <a:rPr lang="en-US" dirty="0" smtClean="0"/>
              <a:t> Benefits</a:t>
            </a:r>
            <a:r>
              <a:rPr lang="en-US" dirty="0"/>
              <a:t/>
            </a:r>
            <a:br>
              <a:rPr lang="en-US" dirty="0"/>
            </a:br>
            <a:endParaRPr lang="en-US" dirty="0"/>
          </a:p>
        </p:txBody>
      </p:sp>
      <p:sp>
        <p:nvSpPr>
          <p:cNvPr id="21508" name="Rectangle 3"/>
          <p:cNvSpPr>
            <a:spLocks noGrp="1" noChangeArrowheads="1"/>
          </p:cNvSpPr>
          <p:nvPr>
            <p:ph idx="4294967295"/>
          </p:nvPr>
        </p:nvSpPr>
        <p:spPr>
          <a:xfrm>
            <a:off x="258763" y="1189038"/>
            <a:ext cx="8656637" cy="4937125"/>
          </a:xfrm>
        </p:spPr>
        <p:txBody>
          <a:bodyPr>
            <a:noAutofit/>
          </a:bodyPr>
          <a:lstStyle/>
          <a:p>
            <a:pPr eaLnBrk="1" hangingPunct="1">
              <a:defRPr/>
            </a:pPr>
            <a:r>
              <a:rPr lang="en-US" b="1" dirty="0" smtClean="0">
                <a:solidFill>
                  <a:schemeClr val="accent4"/>
                </a:solidFill>
              </a:rPr>
              <a:t>Helps develop </a:t>
            </a:r>
            <a:r>
              <a:rPr lang="en-US" b="1" u="sng" dirty="0" smtClean="0">
                <a:solidFill>
                  <a:srgbClr val="FF0000"/>
                </a:solidFill>
              </a:rPr>
              <a:t>SUBSTANTIVE</a:t>
            </a:r>
            <a:r>
              <a:rPr lang="en-US" b="1" dirty="0" smtClean="0">
                <a:solidFill>
                  <a:schemeClr val="accent4"/>
                </a:solidFill>
              </a:rPr>
              <a:t> Feasibility Plans</a:t>
            </a:r>
          </a:p>
          <a:p>
            <a:pPr eaLnBrk="1" hangingPunct="1">
              <a:defRPr/>
            </a:pPr>
            <a:r>
              <a:rPr lang="en-US" b="1" dirty="0" smtClean="0">
                <a:solidFill>
                  <a:schemeClr val="accent4"/>
                </a:solidFill>
              </a:rPr>
              <a:t>Provides information to help make a </a:t>
            </a:r>
            <a:r>
              <a:rPr lang="en-US" b="1" u="sng" dirty="0" smtClean="0">
                <a:solidFill>
                  <a:srgbClr val="FF0000"/>
                </a:solidFill>
              </a:rPr>
              <a:t>“go or no-go” decision </a:t>
            </a:r>
            <a:r>
              <a:rPr lang="en-US" b="1" dirty="0" smtClean="0">
                <a:solidFill>
                  <a:schemeClr val="accent4"/>
                </a:solidFill>
              </a:rPr>
              <a:t>on your business idea</a:t>
            </a:r>
          </a:p>
          <a:p>
            <a:pPr eaLnBrk="1" hangingPunct="1">
              <a:defRPr/>
            </a:pPr>
            <a:r>
              <a:rPr lang="en-US" b="1" dirty="0" smtClean="0">
                <a:solidFill>
                  <a:schemeClr val="accent4"/>
                </a:solidFill>
              </a:rPr>
              <a:t>Core information to create a </a:t>
            </a:r>
            <a:r>
              <a:rPr lang="en-US" b="1" u="sng" dirty="0" smtClean="0">
                <a:solidFill>
                  <a:srgbClr val="FF0000"/>
                </a:solidFill>
              </a:rPr>
              <a:t>complete </a:t>
            </a:r>
            <a:r>
              <a:rPr lang="en-US" b="1" dirty="0" smtClean="0">
                <a:solidFill>
                  <a:schemeClr val="accent4"/>
                </a:solidFill>
              </a:rPr>
              <a:t>business plan </a:t>
            </a:r>
            <a:r>
              <a:rPr lang="en-US" b="1" u="sng" dirty="0" smtClean="0">
                <a:solidFill>
                  <a:srgbClr val="FF0000"/>
                </a:solidFill>
              </a:rPr>
              <a:t>for bankers and investors</a:t>
            </a:r>
          </a:p>
          <a:p>
            <a:pPr eaLnBrk="1" hangingPunct="1">
              <a:defRPr/>
            </a:pPr>
            <a:r>
              <a:rPr lang="en-US" b="1" dirty="0" smtClean="0">
                <a:solidFill>
                  <a:schemeClr val="accent4"/>
                </a:solidFill>
              </a:rPr>
              <a:t>Gives you the key directions you need to get started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266700" y="2697163"/>
            <a:ext cx="8610600" cy="1082675"/>
          </a:xfrm>
          <a:prstGeom prst="rect">
            <a:avLst/>
          </a:prstGeom>
          <a:noFill/>
          <a:ln w="9525">
            <a:noFill/>
            <a:miter lim="800000"/>
            <a:headEnd/>
            <a:tailEnd/>
          </a:ln>
        </p:spPr>
        <p:txBody>
          <a:bodyPr anchor="ctr"/>
          <a:lstStyle/>
          <a:p>
            <a:pPr algn="ctr">
              <a:lnSpc>
                <a:spcPts val="4175"/>
              </a:lnSpc>
            </a:pPr>
            <a:r>
              <a:rPr lang="en-US" sz="3200" b="1" u="sng">
                <a:solidFill>
                  <a:srgbClr val="FF0000"/>
                </a:solidFill>
              </a:rPr>
              <a:t>How to Survive in a Recession</a:t>
            </a:r>
            <a:endParaRPr lang="en-US" sz="3200" b="1" u="sng">
              <a:solidFill>
                <a:srgbClr val="FF0000"/>
              </a:solidFill>
              <a:latin typeface="Gill Sans MT" pitchFamily="34" charset="0"/>
            </a:endParaRPr>
          </a:p>
        </p:txBody>
      </p:sp>
      <p:sp>
        <p:nvSpPr>
          <p:cNvPr id="12291" name="Title 13"/>
          <p:cNvSpPr>
            <a:spLocks noGrp="1"/>
          </p:cNvSpPr>
          <p:nvPr>
            <p:ph type="title"/>
          </p:nvPr>
        </p:nvSpPr>
        <p:spPr>
          <a:xfrm>
            <a:off x="914400" y="3489325"/>
            <a:ext cx="7543800" cy="2774950"/>
          </a:xfrm>
        </p:spPr>
        <p:txBody>
          <a:bodyPr>
            <a:normAutofit fontScale="90000"/>
          </a:bodyPr>
          <a:lstStyle/>
          <a:p>
            <a:pPr algn="l">
              <a:lnSpc>
                <a:spcPct val="80000"/>
              </a:lnSpc>
              <a:defRPr/>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3100" dirty="0" smtClean="0"/>
              <a:t>–How to Recognize a Recession</a:t>
            </a:r>
            <a:br>
              <a:rPr lang="en-US" sz="3100" dirty="0" smtClean="0"/>
            </a:br>
            <a:r>
              <a:rPr lang="en-US" sz="3100" dirty="0" smtClean="0"/>
              <a:t>–Increase Sales And Marketing</a:t>
            </a:r>
            <a:br>
              <a:rPr lang="en-US" sz="3100" dirty="0" smtClean="0"/>
            </a:br>
            <a:r>
              <a:rPr lang="en-US" sz="3100" dirty="0" smtClean="0"/>
              <a:t>– Selling During a Recession</a:t>
            </a:r>
            <a:br>
              <a:rPr lang="en-US" sz="3100" dirty="0" smtClean="0"/>
            </a:br>
            <a:r>
              <a:rPr lang="en-US" sz="3100" dirty="0" smtClean="0"/>
              <a:t>–Cost Reduction, Reorganization, Expense 	Control</a:t>
            </a:r>
            <a:br>
              <a:rPr lang="en-US" sz="3100" dirty="0" smtClean="0"/>
            </a:br>
            <a:r>
              <a:rPr lang="en-US" sz="3100" dirty="0" smtClean="0"/>
              <a:t>– Restructuring Debt</a:t>
            </a:r>
            <a:r>
              <a:rPr lang="en-US" sz="3100" dirty="0" smtClean="0">
                <a:solidFill>
                  <a:srgbClr val="0000FF"/>
                </a:solidFill>
              </a:rPr>
              <a:t> </a:t>
            </a:r>
            <a:br>
              <a:rPr lang="en-US" sz="3100" dirty="0" smtClean="0">
                <a:solidFill>
                  <a:srgbClr val="0000FF"/>
                </a:solidFill>
              </a:rPr>
            </a:br>
            <a:r>
              <a:rPr lang="en-US" sz="3100" dirty="0" smtClean="0"/>
              <a:t>– What To Do Next</a:t>
            </a:r>
            <a:r>
              <a:rPr lang="en-US" sz="2200" dirty="0" smtClean="0"/>
              <a:t/>
            </a:r>
            <a:br>
              <a:rPr lang="en-US" sz="2200" dirty="0" smtClean="0"/>
            </a:br>
            <a:r>
              <a:rPr lang="en-US" sz="2200" dirty="0" smtClean="0"/>
              <a:t/>
            </a:r>
            <a:br>
              <a:rPr lang="en-US" sz="2200" dirty="0" smtClean="0"/>
            </a:br>
            <a:r>
              <a:rPr lang="en-US" dirty="0" smtClean="0"/>
              <a:t/>
            </a:r>
            <a:br>
              <a:rPr lang="en-US" dirty="0" smtClean="0"/>
            </a:br>
            <a:r>
              <a:rPr lang="en-US" dirty="0" smtClean="0">
                <a:solidFill>
                  <a:srgbClr val="7D9F3E"/>
                </a:solidFill>
              </a:rPr>
              <a:t/>
            </a:r>
            <a:br>
              <a:rPr lang="en-US" dirty="0" smtClean="0">
                <a:solidFill>
                  <a:srgbClr val="7D9F3E"/>
                </a:solidFill>
              </a:rPr>
            </a:br>
            <a:r>
              <a:rPr lang="en-US" dirty="0" smtClean="0">
                <a:solidFill>
                  <a:srgbClr val="7D9F3E"/>
                </a:solidFill>
              </a:rPr>
              <a:t/>
            </a:r>
            <a:br>
              <a:rPr lang="en-US" dirty="0" smtClean="0">
                <a:solidFill>
                  <a:srgbClr val="7D9F3E"/>
                </a:solidFill>
              </a:rPr>
            </a:br>
            <a:endParaRPr lang="en-US" dirty="0" smtClean="0"/>
          </a:p>
        </p:txBody>
      </p:sp>
      <p:pic>
        <p:nvPicPr>
          <p:cNvPr id="30723" name="Picture 3" descr="background 1.jpg"/>
          <p:cNvPicPr>
            <a:picLocks noChangeAspect="1"/>
          </p:cNvPicPr>
          <p:nvPr/>
        </p:nvPicPr>
        <p:blipFill>
          <a:blip r:embed="rId3"/>
          <a:srcRect l="-221" b="52444"/>
          <a:stretch>
            <a:fillRect/>
          </a:stretch>
        </p:blipFill>
        <p:spPr bwMode="auto">
          <a:xfrm>
            <a:off x="514350" y="0"/>
            <a:ext cx="7943850"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core-PPT-March28-2011">
  <a:themeElements>
    <a:clrScheme name="Score Colors">
      <a:dk1>
        <a:srgbClr val="1A68A6"/>
      </a:dk1>
      <a:lt1>
        <a:sysClr val="window" lastClr="FFFFFF"/>
      </a:lt1>
      <a:dk2>
        <a:srgbClr val="538833"/>
      </a:dk2>
      <a:lt2>
        <a:srgbClr val="004D8F"/>
      </a:lt2>
      <a:accent1>
        <a:srgbClr val="538833"/>
      </a:accent1>
      <a:accent2>
        <a:srgbClr val="F5C51C"/>
      </a:accent2>
      <a:accent3>
        <a:srgbClr val="1F3964"/>
      </a:accent3>
      <a:accent4>
        <a:srgbClr val="2A2517"/>
      </a:accent4>
      <a:accent5>
        <a:srgbClr val="2E302F"/>
      </a:accent5>
      <a:accent6>
        <a:srgbClr val="ACC3D4"/>
      </a:accent6>
      <a:hlink>
        <a:srgbClr val="1A68A6"/>
      </a:hlink>
      <a:folHlink>
        <a:srgbClr val="1A68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588</Words>
  <Application>Microsoft Office PowerPoint</Application>
  <PresentationFormat>On-screen Show (4:3)</PresentationFormat>
  <Paragraphs>124</Paragraphs>
  <Slides>19</Slides>
  <Notes>10</Notes>
  <HiddenSlides>0</HiddenSlides>
  <MMClips>0</MMClips>
  <ScaleCrop>false</ScaleCrop>
  <HeadingPairs>
    <vt:vector size="6" baseType="variant">
      <vt:variant>
        <vt:lpstr>Fonts Used</vt:lpstr>
      </vt:variant>
      <vt:variant>
        <vt:i4>8</vt:i4>
      </vt:variant>
      <vt:variant>
        <vt:lpstr>Design Template</vt:lpstr>
      </vt:variant>
      <vt:variant>
        <vt:i4>8</vt:i4>
      </vt:variant>
      <vt:variant>
        <vt:lpstr>Slide Titles</vt:lpstr>
      </vt:variant>
      <vt:variant>
        <vt:i4>19</vt:i4>
      </vt:variant>
    </vt:vector>
  </HeadingPairs>
  <TitlesOfParts>
    <vt:vector size="35" baseType="lpstr">
      <vt:lpstr>Arial</vt:lpstr>
      <vt:lpstr>ＭＳ Ｐゴシック</vt:lpstr>
      <vt:lpstr>Gill Sans</vt:lpstr>
      <vt:lpstr>Calibri</vt:lpstr>
      <vt:lpstr>Helvetica</vt:lpstr>
      <vt:lpstr>Swis721 Bd BT</vt:lpstr>
      <vt:lpstr>Gill Sans MT</vt:lpstr>
      <vt:lpstr>Arial Black</vt:lpstr>
      <vt:lpstr>Score-PPT-March28-2011</vt:lpstr>
      <vt:lpstr>Score-PPT-March28-2011</vt:lpstr>
      <vt:lpstr>Score-PPT-March28-2011</vt:lpstr>
      <vt:lpstr>Score-PPT-March28-2011</vt:lpstr>
      <vt:lpstr>Score-PPT-March28-2011</vt:lpstr>
      <vt:lpstr>Score-PPT-March28-2011</vt:lpstr>
      <vt:lpstr>Score-PPT-March28-2011</vt:lpstr>
      <vt:lpstr>Score-PPT-March28-2011</vt:lpstr>
      <vt:lpstr>SCORE   ACADIANA</vt:lpstr>
      <vt:lpstr>SCORE   ACADIANA</vt:lpstr>
      <vt:lpstr>World-Wide Partnership  Reach</vt:lpstr>
      <vt:lpstr>About  ACADIANA SCORE</vt:lpstr>
      <vt:lpstr>ACADIANA  SCORE Mentoring Location</vt:lpstr>
      <vt:lpstr> Start-up Basics </vt:lpstr>
      <vt:lpstr>       Myths Business Opportunities Assessing Your Journey Organization, Insurance, Regulations Funding and Cash Management Business and Marketing Plans Next Steps   </vt:lpstr>
      <vt:lpstr> Simple Steps for Starting Your Business  Benefits </vt:lpstr>
      <vt:lpstr>          –How to Recognize a Recession –Increase Sales And Marketing – Selling During a Recession –Cost Reduction, Reorganization, Expense  Control – Restructuring Debt  – What To Do Next     </vt:lpstr>
      <vt:lpstr>Slide 10</vt:lpstr>
      <vt:lpstr>Slide 11</vt:lpstr>
      <vt:lpstr>Business Turnaround Triage</vt:lpstr>
      <vt:lpstr>Disaster Assistance</vt:lpstr>
      <vt:lpstr>Disaster Assistance</vt:lpstr>
      <vt:lpstr>Disaster Assistance</vt:lpstr>
      <vt:lpstr>Disaster Assistance</vt:lpstr>
      <vt:lpstr>Disaster Assistance</vt:lpstr>
      <vt:lpstr>SCORE   ACADIANA</vt:lpstr>
      <vt:lpstr>SCORE   ACADIANA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 Schmidt</dc:creator>
  <cp:lastModifiedBy>Andrea Theroit</cp:lastModifiedBy>
  <cp:revision>19</cp:revision>
  <dcterms:created xsi:type="dcterms:W3CDTF">2011-03-30T14:12:54Z</dcterms:created>
  <dcterms:modified xsi:type="dcterms:W3CDTF">2012-01-12T21:30:30Z</dcterms:modified>
</cp:coreProperties>
</file>